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4" r:id="rId14"/>
    <p:sldId id="269" r:id="rId15"/>
    <p:sldId id="270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71" r:id="rId26"/>
    <p:sldId id="27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LENA PANTELIC" initials="JP" lastIdx="1" clrIdx="0">
    <p:extLst>
      <p:ext uri="{19B8F6BF-5375-455C-9EA6-DF929625EA0E}">
        <p15:presenceInfo xmlns:p15="http://schemas.microsoft.com/office/powerpoint/2012/main" userId="70414afdfb1593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4088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15440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70862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4202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3936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98087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54287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75043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4652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32772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253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65719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93756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61874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9219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6215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4141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BB6468-E575-44C5-8AE5-00E17FB6B8CB}" type="datetimeFigureOut">
              <a:rPr lang="sr-Latn-RS" smtClean="0"/>
              <a:t>2.2.2023.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C11151A-8C12-4016-8593-E365007D4B1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0601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4932" y="2849693"/>
            <a:ext cx="8689976" cy="2509213"/>
          </a:xfrm>
        </p:spPr>
        <p:txBody>
          <a:bodyPr>
            <a:noAutofit/>
          </a:bodyPr>
          <a:lstStyle/>
          <a:p>
            <a:r>
              <a:rPr lang="sr-Latn-RS" sz="3200" b="1" dirty="0"/>
              <a:t>VISOKA ŠKOLA STRUKOVNIH STUDIJA ZA OBRAZOVANJE VASPITAČA U KIKINDI</a:t>
            </a:r>
            <a:br>
              <a:rPr lang="sr-Latn-RS" sz="3200" b="1" dirty="0"/>
            </a:br>
            <a:br>
              <a:rPr lang="sr-Latn-RS" sz="3200" b="1" dirty="0"/>
            </a:br>
            <a:r>
              <a:rPr lang="sr-Latn-RS" sz="3200" b="1" dirty="0"/>
              <a:t>-PROJEKTNO PLANIRANJE-</a:t>
            </a:r>
            <a:br>
              <a:rPr lang="sr-Latn-RS" sz="3200" b="1" dirty="0"/>
            </a:br>
            <a:r>
              <a:rPr lang="sr-Latn-RS" sz="3200" b="1" dirty="0"/>
              <a:t>-PARTNERSKI ODNOSI-</a:t>
            </a:r>
            <a:br>
              <a:rPr lang="sr-Latn-RS" sz="3200" b="1" dirty="0"/>
            </a:br>
            <a:r>
              <a:rPr lang="sr-Latn-RS" sz="3200" b="1" dirty="0"/>
              <a:t>-SARADNJA (STUDENTI I PROFESORI)-</a:t>
            </a:r>
            <a:br>
              <a:rPr lang="sr-Latn-RS" sz="3200" b="1" dirty="0"/>
            </a:br>
            <a:r>
              <a:rPr lang="sr-Latn-RS" sz="3200" b="1" dirty="0"/>
              <a:t>(PRIMER REALNE PRAKSE)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1732" y="6172201"/>
            <a:ext cx="8693468" cy="685800"/>
          </a:xfrm>
        </p:spPr>
        <p:txBody>
          <a:bodyPr>
            <a:normAutofit/>
          </a:bodyPr>
          <a:lstStyle/>
          <a:p>
            <a:r>
              <a:rPr lang="sr-Latn-R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KIKINDA, DECEMBAR, 2022. GODINE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882" y="278833"/>
            <a:ext cx="1829181" cy="16523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847512" y="5987534"/>
            <a:ext cx="234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/>
              <a:t>Student: Jelena Pantelić</a:t>
            </a:r>
          </a:p>
        </p:txBody>
      </p:sp>
    </p:spTree>
    <p:extLst>
      <p:ext uri="{BB962C8B-B14F-4D97-AF65-F5344CB8AC3E}">
        <p14:creationId xmlns:p14="http://schemas.microsoft.com/office/powerpoint/2010/main" val="2763177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800" b="1" dirty="0"/>
              <a:t>IZRADA NOVOGODIŠNJIH UKRASA OD PRIKUPLJENOG MATERIJALA,</a:t>
            </a:r>
            <a:br>
              <a:rPr lang="sr-Latn-RS" sz="2800" b="1" dirty="0"/>
            </a:br>
            <a:r>
              <a:rPr lang="sr-Latn-RS" sz="2800" b="1" dirty="0"/>
              <a:t>UKLJUČENI SVI SMEROVI OSNOVNIH I MASTER STUDIJA.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800" y="2743200"/>
            <a:ext cx="3059531" cy="4088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3020"/>
            <a:ext cx="4441371" cy="3818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31" y="3013020"/>
            <a:ext cx="4641668" cy="3844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5302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683" y="0"/>
            <a:ext cx="10744386" cy="1596177"/>
          </a:xfrm>
        </p:spPr>
        <p:txBody>
          <a:bodyPr>
            <a:normAutofit/>
          </a:bodyPr>
          <a:lstStyle/>
          <a:p>
            <a:r>
              <a:rPr lang="sr-Latn-RS" sz="2800" b="1" dirty="0"/>
              <a:t>Saradnja, partenerstvo, uključivanje u </a:t>
            </a:r>
            <a:r>
              <a:rPr lang="sr-Latn-RS" sz="3100" b="1" dirty="0"/>
              <a:t>aktivnosti</a:t>
            </a:r>
            <a:r>
              <a:rPr lang="sr-Latn-RS" sz="2800" b="1" dirty="0"/>
              <a:t> ORGANIZOVANE RADIONICE, inicijativa, PRIJATNA ATMOSFERA</a:t>
            </a:r>
            <a:br>
              <a:rPr lang="sr-Latn-RS" sz="2800" b="1" dirty="0"/>
            </a:br>
            <a:r>
              <a:rPr lang="sr-Latn-RS" sz="2800" b="1" dirty="0"/>
              <a:t>I PRODUKTI RADA (AUTENTIČNI) NASTALI U VELIKOM BROJU...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32" y="3013984"/>
            <a:ext cx="5125355" cy="3844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8758" y="2498918"/>
            <a:ext cx="5577840" cy="3140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5486" y="2514169"/>
            <a:ext cx="5577839" cy="3109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0185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402" y="371653"/>
            <a:ext cx="6845562" cy="1596177"/>
          </a:xfrm>
        </p:spPr>
        <p:txBody>
          <a:bodyPr>
            <a:normAutofit/>
          </a:bodyPr>
          <a:lstStyle/>
          <a:p>
            <a:r>
              <a:rPr lang="sr-Latn-RS" sz="2800" b="1" dirty="0"/>
              <a:t>PRODUKTI RADA-AUTENTIČNI UKRASI ZA JELKU IZRAĐENI OD REZIKLAŽNOG I PRIRODNOG MATERIJALA...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2" y="643615"/>
            <a:ext cx="4598662" cy="634854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04496" y="-139266"/>
            <a:ext cx="3135184" cy="4157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75" y="3506837"/>
            <a:ext cx="4489857" cy="3194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7355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972" y="-444136"/>
            <a:ext cx="8318863" cy="2214694"/>
          </a:xfrm>
        </p:spPr>
        <p:txBody>
          <a:bodyPr>
            <a:normAutofit/>
          </a:bodyPr>
          <a:lstStyle/>
          <a:p>
            <a:r>
              <a:rPr lang="sr-Latn-RS" sz="2800" b="1" dirty="0"/>
              <a:t>„KIĆENJE“ NOVOGODIŠNJE JELKE-OPLEMENJEN HOL NAŠE ŠKOLE, AKTIVNI UČESNICI SU PROFESORI I STUDENTI...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" y="1345474"/>
            <a:ext cx="3781698" cy="50422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96" y="1559728"/>
            <a:ext cx="3585611" cy="4671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66" y="1137815"/>
            <a:ext cx="3526971" cy="5720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5977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96177"/>
          </a:xfrm>
        </p:spPr>
        <p:txBody>
          <a:bodyPr>
            <a:normAutofit/>
          </a:bodyPr>
          <a:lstStyle/>
          <a:p>
            <a:r>
              <a:rPr lang="sr-Latn-RS" sz="2800" b="1" dirty="0"/>
              <a:t>NOVONASTALA INSTALACIJA U HOLU ŠKOLE-NOVOGODIŠNJA JELKA, NA KOJOJ SU IZLOŽENI PRODUKTI RADA, IZRAĐENI U OKVIRU PLANIRANE RADIONICE.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4741" y="1835787"/>
            <a:ext cx="5529217" cy="431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289" y="1848395"/>
            <a:ext cx="5630092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2469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0911"/>
            <a:ext cx="4963886" cy="1596177"/>
          </a:xfrm>
        </p:spPr>
        <p:txBody>
          <a:bodyPr>
            <a:noAutofit/>
          </a:bodyPr>
          <a:lstStyle/>
          <a:p>
            <a:r>
              <a:rPr lang="sr-Latn-RS" sz="2800" b="1" dirty="0"/>
              <a:t>POZIV ZA NASTAVAK PROJEKTA USLEDIO JE PUTEM PISMA U VIDU TRANSPARENTA IZLOŽENOG U OKVIRU RADIONICE (POZIVAMO UČENIKE SREDNJE ŠKOLE I DECU IZ VRTIĆA DA NAM SE PRIKLJUČE-SARADNJA SA LOKALNOM ZAJEDNICOM), TAKOĐE I ONLINE OBAVEŠTENJIMA, PUTEM VIBERA I DRUŠTVENIH MREŽA (PREKO PROFILA NAŠE ŠKOLE) INSTAGRAMA I FACEBOOK-A GDE NASTAVLJAMO SARADNJU SA PROFESORIMA I KOLEGAMA STUDENTIMA...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72" y="2899954"/>
            <a:ext cx="2853080" cy="4107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761" y="0"/>
            <a:ext cx="36152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72" y="0"/>
            <a:ext cx="2853079" cy="28999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5467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Latn-RS" sz="2800" b="1" dirty="0"/>
              <a:t>UČENICI SREDNJE STRUČNE ŠKOLE „MILOŠ CRNJANSKI“ SU SE PRIKLJUČILI PROJEKTU I U OKVIRU RADIONICE OD PRIRODNIH I RECIKLAŽNIH MATERIJALA PRISTUPILI IZRADI NOVOGODIŠNJIH ČESTITKI.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5" y="2570207"/>
            <a:ext cx="4938466" cy="3694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33" y="2570206"/>
            <a:ext cx="5157593" cy="3805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4044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396095"/>
            <a:ext cx="10364451" cy="1596177"/>
          </a:xfrm>
        </p:spPr>
        <p:txBody>
          <a:bodyPr>
            <a:noAutofit/>
          </a:bodyPr>
          <a:lstStyle/>
          <a:p>
            <a:r>
              <a:rPr lang="sr-Latn-RS" sz="2800" b="1" dirty="0"/>
              <a:t>Projekat iz dana u dan napreduje, učenici SREDNJE STRUČNE ŠKOLE „MILOŠ CRNJANSKI“ SU i naredni dan bili aktivni učesnici radionice, istraživali načine, stvarali autentične ukrase i izlagali produkte rada</a:t>
            </a:r>
            <a:endParaRPr lang="sr-Latn-R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42" y="2389048"/>
            <a:ext cx="2946068" cy="406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96" y="2389048"/>
            <a:ext cx="3049545" cy="406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9" y="2389048"/>
            <a:ext cx="3132438" cy="406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011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780" y="2669739"/>
            <a:ext cx="10364451" cy="1596177"/>
          </a:xfrm>
        </p:spPr>
        <p:txBody>
          <a:bodyPr>
            <a:noAutofit/>
          </a:bodyPr>
          <a:lstStyle/>
          <a:p>
            <a:r>
              <a:rPr lang="sr-Latn-RS" sz="2800" b="1" dirty="0"/>
              <a:t>U posetu su nam došli i učenici osnovne škole „Žarko zrenjanin“, odeljenje 3/1 sa učiteljicom Miroslavom TerZin. U saradnji sa studentima II i III godine predškolskog smera kojima su se priključili i učenici srednje stručne škole „miloš Crnjanski“, odeljenja 2/3, a  uz podršku naših profesorica dr srbislavE pavlov, prof. I dr angelE mesaroš živkov, prof. Izradili mnoštvo čestitki i ukrasa i oplemenili instalaciju u holu škole.</a:t>
            </a:r>
            <a:br>
              <a:rPr lang="sr-Latn-RS" sz="2800" b="1" dirty="0"/>
            </a:br>
            <a:br>
              <a:rPr lang="sr-Latn-RS" sz="2800" b="1" dirty="0"/>
            </a:br>
            <a:br>
              <a:rPr lang="sr-Latn-RS" sz="2800" b="1" dirty="0"/>
            </a:br>
            <a:r>
              <a:rPr lang="sr-Latn-RS" sz="2800" b="1" dirty="0"/>
              <a:t>- partnerski odnosi</a:t>
            </a:r>
            <a:br>
              <a:rPr lang="sr-Latn-RS" sz="2800" b="1" dirty="0"/>
            </a:br>
            <a:r>
              <a:rPr lang="sr-Latn-RS" sz="2800" b="1" dirty="0"/>
              <a:t>- timski rad</a:t>
            </a:r>
            <a:br>
              <a:rPr lang="sr-Latn-RS" sz="2800" b="1" dirty="0"/>
            </a:br>
            <a:r>
              <a:rPr lang="sr-Latn-RS" sz="2800" b="1" dirty="0"/>
              <a:t>- prijatna atmosfera</a:t>
            </a:r>
            <a:br>
              <a:rPr lang="sr-Latn-RS" sz="2800" b="1" dirty="0"/>
            </a:br>
            <a:r>
              <a:rPr lang="sr-Latn-RS" sz="2800" b="1" dirty="0"/>
              <a:t>- jedno novo iskustvo</a:t>
            </a:r>
            <a:br>
              <a:rPr lang="sr-Latn-RS" sz="2800" b="1" dirty="0"/>
            </a:br>
            <a:r>
              <a:rPr lang="sr-Latn-RS" sz="2800" b="1" dirty="0"/>
              <a:t>- saradnja sa lokalnom zajednicom</a:t>
            </a:r>
          </a:p>
        </p:txBody>
      </p:sp>
    </p:spTree>
    <p:extLst>
      <p:ext uri="{BB962C8B-B14F-4D97-AF65-F5344CB8AC3E}">
        <p14:creationId xmlns:p14="http://schemas.microsoft.com/office/powerpoint/2010/main" val="2644966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800" b="1" dirty="0"/>
              <a:t>Uvod u radionicu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1" y="271849"/>
            <a:ext cx="3568528" cy="475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547" y="271848"/>
            <a:ext cx="3321393" cy="475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03" y="2214694"/>
            <a:ext cx="3049545" cy="406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8722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509" y="607929"/>
            <a:ext cx="11878491" cy="4839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endParaRPr lang="sr-Latn-RS" sz="2800" dirty="0">
              <a:solidFill>
                <a:srgbClr val="40404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sr-Latn-R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Svakodnevna komunikacija sa profesorima, podržavanje ideja studenata, davanje mogućnosti da predlažu i planiranju, podstičući nas kao studente da se uključimo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ctr"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r-Latn-R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olako smo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sr-Latn-R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još na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sr-Latn-R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snovnim</a:t>
            </a:r>
            <a:r>
              <a:rPr lang="sr-Latn-R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studijama dotakli</a:t>
            </a:r>
            <a:endParaRPr lang="sr-Cyrl-RS" sz="28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  <a:tabLst>
                <a:tab pos="457200" algn="l"/>
              </a:tabLst>
            </a:pPr>
            <a:r>
              <a:rPr lang="sr-Latn-R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Novih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sr-Latn-R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snova. </a:t>
            </a:r>
            <a:endParaRPr lang="sr-Cyrl-RS" sz="28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sr-Latn-R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Potrebno je da damo svima vremena, da postepeno gradimo partnerstvo i načinimo korak napred i uživamo u ubiranju plodova u ovom slučaju u projektnom planiranju, da ga kao studenti prepoznamo, a kasnije primenimo u praksi... </a:t>
            </a:r>
            <a:endParaRPr lang="sr-Latn-RS" sz="28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r-Latn-RS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r-Latn-RS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9383" y="4676503"/>
            <a:ext cx="56947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800" dirty="0"/>
              <a:t>Baš tako se rodila i ova avantura...</a:t>
            </a:r>
          </a:p>
          <a:p>
            <a:r>
              <a:rPr lang="sr-Latn-RS" sz="2800" dirty="0"/>
              <a:t>Na koji način Mi na VŠSSOV u Kikindi </a:t>
            </a:r>
          </a:p>
          <a:p>
            <a:r>
              <a:rPr lang="en-US" sz="2800" dirty="0"/>
              <a:t>g</a:t>
            </a:r>
            <a:r>
              <a:rPr lang="sr-Latn-RS" sz="2800" dirty="0"/>
              <a:t>radimo partnerske odnose</a:t>
            </a:r>
          </a:p>
        </p:txBody>
      </p:sp>
      <p:sp>
        <p:nvSpPr>
          <p:cNvPr id="7" name="Right Arrow 6"/>
          <p:cNvSpPr/>
          <p:nvPr/>
        </p:nvSpPr>
        <p:spPr>
          <a:xfrm>
            <a:off x="9236041" y="567451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50982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1186928"/>
            <a:ext cx="10364451" cy="1596177"/>
          </a:xfrm>
        </p:spPr>
        <p:txBody>
          <a:bodyPr>
            <a:noAutofit/>
          </a:bodyPr>
          <a:lstStyle/>
          <a:p>
            <a:r>
              <a:rPr lang="sr-Latn-RS" sz="2800" b="1" dirty="0"/>
              <a:t>Izrada čestitki i ukrasa</a:t>
            </a:r>
            <a:br>
              <a:rPr lang="sr-Latn-RS" sz="2800" b="1" dirty="0"/>
            </a:br>
            <a:r>
              <a:rPr lang="sr-Latn-RS" sz="2800" b="1" dirty="0"/>
              <a:t>saradnja učenika osnovne, srednje</a:t>
            </a:r>
            <a:br>
              <a:rPr lang="sr-Latn-RS" sz="2800" b="1" dirty="0"/>
            </a:br>
            <a:r>
              <a:rPr lang="sr-Latn-RS" sz="2800" b="1" dirty="0"/>
              <a:t>škole, studenata, učitelja</a:t>
            </a:r>
            <a:br>
              <a:rPr lang="sr-Latn-RS" sz="2800" b="1" dirty="0"/>
            </a:br>
            <a:r>
              <a:rPr lang="sr-Latn-RS" sz="2800" b="1" dirty="0"/>
              <a:t>i profesora.</a:t>
            </a:r>
            <a:br>
              <a:rPr lang="sr-Latn-RS" sz="2800" b="1" dirty="0"/>
            </a:br>
            <a:r>
              <a:rPr lang="sr-Latn-RS" sz="2800" b="1" dirty="0"/>
              <a:t>-zajednica-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6" y="271849"/>
            <a:ext cx="2184572" cy="2912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19" y="3498328"/>
            <a:ext cx="2233999" cy="2978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503" y="271849"/>
            <a:ext cx="2184572" cy="2912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3498327"/>
            <a:ext cx="2184572" cy="2978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3547755"/>
            <a:ext cx="2209285" cy="2945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31280"/>
            <a:ext cx="2209285" cy="2945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621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916" y="0"/>
            <a:ext cx="10364451" cy="1077872"/>
          </a:xfrm>
        </p:spPr>
        <p:txBody>
          <a:bodyPr>
            <a:normAutofit/>
          </a:bodyPr>
          <a:lstStyle/>
          <a:p>
            <a:r>
              <a:rPr lang="sr-Latn-RS" sz="2800" b="1" dirty="0"/>
              <a:t>- Izlaganje produkta rada 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41810"/>
            <a:ext cx="2335942" cy="321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67914" cy="3358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33" y="751746"/>
            <a:ext cx="2902534" cy="3216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91" y="3641810"/>
            <a:ext cx="2275369" cy="321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30" y="1077871"/>
            <a:ext cx="3800146" cy="5066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2638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8474" y="550638"/>
            <a:ext cx="6656229" cy="1596177"/>
          </a:xfrm>
        </p:spPr>
        <p:txBody>
          <a:bodyPr>
            <a:noAutofit/>
          </a:bodyPr>
          <a:lstStyle/>
          <a:p>
            <a:r>
              <a:rPr lang="sr-Latn-RS" sz="2800" b="1" dirty="0"/>
              <a:t>U okviru projekta i iMprovizovane radionice, a u cilju građenja partnerskih odnosa posetili su nas i učenici osnovne škole „Žarko zrenjanin“, odeljenje 1/2 i  učiteljica jelena šerbula.</a:t>
            </a:r>
            <a:endParaRPr lang="sr-Latn-R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730"/>
            <a:ext cx="2271906" cy="301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51439" cy="334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13" y="3537848"/>
            <a:ext cx="2306079" cy="3074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99" y="3504847"/>
            <a:ext cx="2355578" cy="3140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703" y="-8485"/>
            <a:ext cx="2677297" cy="3209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84" y="3504847"/>
            <a:ext cx="2264319" cy="3019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510" y="3569730"/>
            <a:ext cx="2132490" cy="284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5544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61" y="0"/>
            <a:ext cx="10364451" cy="716013"/>
          </a:xfrm>
        </p:spPr>
        <p:txBody>
          <a:bodyPr>
            <a:normAutofit/>
          </a:bodyPr>
          <a:lstStyle/>
          <a:p>
            <a:r>
              <a:rPr lang="sr-Latn-RS" sz="2800" b="1" dirty="0"/>
              <a:t>- produkti rada 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130" y="3627724"/>
            <a:ext cx="1764702" cy="3138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042" y="3627724"/>
            <a:ext cx="1651491" cy="3062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746" y="643935"/>
            <a:ext cx="2311780" cy="30823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3074" y="3390998"/>
            <a:ext cx="2465619" cy="3542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071" y="0"/>
            <a:ext cx="2037606" cy="33116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56" y="3627724"/>
            <a:ext cx="1721859" cy="3062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8452" y="3263661"/>
            <a:ext cx="2465617" cy="36817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704" y="716013"/>
            <a:ext cx="2410077" cy="3213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6" y="160301"/>
            <a:ext cx="2159595" cy="2879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05" y="753649"/>
            <a:ext cx="2113744" cy="3175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4258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371" y="549980"/>
            <a:ext cx="10364451" cy="650486"/>
          </a:xfrm>
        </p:spPr>
        <p:txBody>
          <a:bodyPr>
            <a:normAutofit/>
          </a:bodyPr>
          <a:lstStyle/>
          <a:p>
            <a:r>
              <a:rPr lang="sr-Latn-RS" sz="2800" b="1" dirty="0"/>
              <a:t>Zadovoljstvo, saradnja, zainteresovanost, tim...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71" y="1416605"/>
            <a:ext cx="2003274" cy="271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275438"/>
            <a:ext cx="2364885" cy="2527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3802544"/>
            <a:ext cx="2364885" cy="2990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7304"/>
            <a:ext cx="1888008" cy="2517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664" y="4078449"/>
            <a:ext cx="2036291" cy="2715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16" y="1413795"/>
            <a:ext cx="4436712" cy="33275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71750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175" y="186717"/>
            <a:ext cx="8763625" cy="1057883"/>
          </a:xfrm>
        </p:spPr>
        <p:txBody>
          <a:bodyPr>
            <a:normAutofit/>
          </a:bodyPr>
          <a:lstStyle/>
          <a:p>
            <a:r>
              <a:rPr lang="sr-Latn-RS" b="1" dirty="0"/>
              <a:t>*PROSLAVA PROJEKTA*</a:t>
            </a:r>
          </a:p>
        </p:txBody>
      </p:sp>
      <p:pic>
        <p:nvPicPr>
          <p:cNvPr id="1026" name="Picture 2" descr="Screenshot_20230116-183615_Class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674" y="1676400"/>
            <a:ext cx="6604625" cy="3765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859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7" y="694717"/>
            <a:ext cx="11684000" cy="1596177"/>
          </a:xfrm>
        </p:spPr>
        <p:txBody>
          <a:bodyPr>
            <a:noAutofit/>
          </a:bodyPr>
          <a:lstStyle/>
          <a:p>
            <a:r>
              <a:rPr lang="sr-Latn-RS" sz="3200" b="1" dirty="0"/>
              <a:t>Proslava je protekla u divnoj atmosferi. Novonastali rekviziti za fizičko vaspitanje su se iz minuta u minut samo nizali</a:t>
            </a:r>
            <a:r>
              <a:rPr lang="sr-Cyrl-RS" sz="3200" b="1" dirty="0"/>
              <a:t>...</a:t>
            </a:r>
            <a:br>
              <a:rPr lang="sr-Latn-RS" dirty="0"/>
            </a:br>
            <a:endParaRPr lang="sr-Latn-RS" dirty="0"/>
          </a:p>
        </p:txBody>
      </p:sp>
      <p:pic>
        <p:nvPicPr>
          <p:cNvPr id="2050" name="Picture 2" descr="20230114_1051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472848"/>
            <a:ext cx="5067936" cy="3800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0230114_1051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027" y="2472848"/>
            <a:ext cx="5067936" cy="3800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635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79269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Ideje koje je predložila profesorica Angela Mesaroš Živkov i studenti I godine master studija podržala je i profesorica Nikoleta </a:t>
            </a:r>
            <a:r>
              <a:rPr lang="sr-Latn-RS" sz="32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Kukučka</a:t>
            </a:r>
            <a:r>
              <a:rPr lang="sr-Latn-RS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Stojanović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r-Latn-RS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 pridružila se izradi...</a:t>
            </a:r>
            <a:endParaRPr lang="sr-Latn-RS" sz="3200" b="1" dirty="0">
              <a:latin typeface="+mj-lt"/>
            </a:endParaRPr>
          </a:p>
        </p:txBody>
      </p:sp>
      <p:pic>
        <p:nvPicPr>
          <p:cNvPr id="3" name="Picture 2" descr="C:\Users\JELENA PANTELIC\Desktop\proslava\20230114_1027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6723" y="2767090"/>
            <a:ext cx="3375344" cy="2963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JELENA PANTELIC\Desktop\proslava\20230114_1139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418" y="2999330"/>
            <a:ext cx="3544250" cy="249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JELENA PANTELIC\Desktop\proslava\20230114_1051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83384" y="2530827"/>
            <a:ext cx="3441680" cy="3122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0563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5126" y="0"/>
            <a:ext cx="11220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Različite kartonske kutije pretvorile smo u rekvizite za fizičko vaspitanje...</a:t>
            </a:r>
            <a:endParaRPr lang="sr-Latn-RS" sz="3200" b="1" dirty="0">
              <a:latin typeface="+mj-lt"/>
            </a:endParaRPr>
          </a:p>
        </p:txBody>
      </p:sp>
      <p:pic>
        <p:nvPicPr>
          <p:cNvPr id="4" name="Picture 3" descr="C:\Users\JELENA PANTELIC\Desktop\proslava\20230114_1106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0207" y="3609669"/>
            <a:ext cx="3538538" cy="2958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JELENA PANTELIC\Desktop\proslava\20230114_0956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191" y="3663315"/>
            <a:ext cx="3362983" cy="2850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JELENA PANTELIC\Desktop\proslava\20230114_1121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60958" y="3443945"/>
            <a:ext cx="3716338" cy="3111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 rot="19912523">
            <a:off x="-153996" y="1690508"/>
            <a:ext cx="51887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Reslovi kolaž papira...</a:t>
            </a:r>
            <a:endParaRPr lang="sr-Latn-RS" sz="32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 rot="19520173">
            <a:off x="4269333" y="1956098"/>
            <a:ext cx="3587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Različiti materijali...</a:t>
            </a:r>
            <a:endParaRPr lang="sr-Latn-RS" sz="3200" b="1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 rot="19258333">
            <a:off x="8409163" y="1793676"/>
            <a:ext cx="1516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Oblici...</a:t>
            </a:r>
            <a:endParaRPr lang="sr-Latn-RS" sz="3200" b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 rot="18636843">
            <a:off x="10386075" y="1982044"/>
            <a:ext cx="1247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Boje...</a:t>
            </a:r>
            <a:endParaRPr lang="sr-Latn-R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0570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Izrađeni rekviziti za fizičko vaspitanje deci mogu biti izazov i inspiracija...</a:t>
            </a:r>
            <a:endParaRPr lang="sr-Latn-RS" sz="3200" b="1" dirty="0">
              <a:latin typeface="+mj-lt"/>
            </a:endParaRPr>
          </a:p>
        </p:txBody>
      </p:sp>
      <p:pic>
        <p:nvPicPr>
          <p:cNvPr id="3" name="Picture 2" descr="C:\Users\JELENA PANTELIC\Desktop\proslava\20230114_1143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8769" y="1972469"/>
            <a:ext cx="1907223" cy="166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JELENA PANTELIC\Desktop\proslava\20230114_1143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7299" y="1982877"/>
            <a:ext cx="1926275" cy="1531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JELENA PANTELIC\Desktop\proslava\20230114_1143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6759" y="1903728"/>
            <a:ext cx="1661159" cy="1907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JELENA PANTELIC\Desktop\proslava\20230114_11434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04170" y="1978819"/>
            <a:ext cx="1872299" cy="172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JELENA PANTELIC\Desktop\proslava\20230114_11435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88290" y="2016918"/>
            <a:ext cx="1872299" cy="164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JELENA PANTELIC\Desktop\proslava\20230114_11433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2" y="4144326"/>
            <a:ext cx="3047678" cy="2340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:\Users\JELENA PANTELIC\Desktop\proslava\20230114_11591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36408" y="4213522"/>
            <a:ext cx="2240597" cy="230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C:\Users\JELENA PANTELIC\Desktop\proslava\20230114_12070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974" y="4327027"/>
            <a:ext cx="3408998" cy="2200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219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2011680"/>
            <a:ext cx="10728523" cy="4148109"/>
          </a:xfrm>
        </p:spPr>
        <p:txBody>
          <a:bodyPr>
            <a:noAutofit/>
          </a:bodyPr>
          <a:lstStyle/>
          <a:p>
            <a:r>
              <a:rPr lang="sr-Latn-RS" sz="2800" b="1" dirty="0"/>
              <a:t>U toku vanrednog stanja usled pandemije KOVID19 </a:t>
            </a:r>
            <a:r>
              <a:rPr lang="sr-Latn-RS" sz="2800" b="1" dirty="0" err="1"/>
              <a:t>mo</a:t>
            </a:r>
            <a:r>
              <a:rPr lang="en-US" sz="2800" b="1" dirty="0"/>
              <a:t>GLO</a:t>
            </a:r>
            <a:r>
              <a:rPr lang="sr-Latn-RS" sz="2800" b="1" dirty="0"/>
              <a:t> se identifikovati mnogo jasnije u kojoj meri je došlo do razvoja primene digitalne tehnologije NA našem FAKULTETU.</a:t>
            </a:r>
            <a:br>
              <a:rPr lang="sr-Latn-RS" sz="2800" b="1" dirty="0"/>
            </a:br>
            <a:br>
              <a:rPr lang="sr-Latn-RS" sz="2800" b="1" dirty="0"/>
            </a:br>
            <a:r>
              <a:rPr lang="sr-Latn-RS" sz="2800" b="1" dirty="0"/>
              <a:t>Kao jedan od ključnih izazova ispostavila se komunikacija, među STUDENTIMA I PROFESORIMA, MILION PITANJA, NEOPHODNIH INFORMACIJA, NEDOUMICA, ali i SAMA KOMUNIKACIJA I POVEZANOST MEĐU STUDENTIMA...</a:t>
            </a:r>
            <a:br>
              <a:rPr lang="sr-Latn-RS" sz="2800" b="1" dirty="0"/>
            </a:br>
            <a:br>
              <a:rPr lang="sr-Latn-RS" sz="2800" b="1" dirty="0"/>
            </a:br>
            <a:r>
              <a:rPr lang="sr-Latn-RS" sz="2800" b="1" dirty="0"/>
              <a:t>Oživele su Viber grupe, virtuelne učionice... </a:t>
            </a:r>
            <a:br>
              <a:rPr lang="sr-Latn-RS" sz="2800" b="1" dirty="0"/>
            </a:br>
            <a:r>
              <a:rPr lang="en-US" sz="2800" b="1" dirty="0"/>
              <a:t>TU </a:t>
            </a:r>
            <a:r>
              <a:rPr lang="sr-Latn-RS" sz="2800" b="1" dirty="0"/>
              <a:t>TRADICIJU SMO I DANAS NASTAVILI NA FAKULTETU, UZ REDOVNU NASTAVU DODATNO SE INFORMIŠEMO I DELIMO INFORMACIJE I DALJE PUTEM UČIONICA I VIBER GRUPA.</a:t>
            </a:r>
            <a:br>
              <a:rPr lang="sr-Latn-RS" sz="2800" b="1" dirty="0"/>
            </a:br>
            <a:endParaRPr lang="sr-Latn-RS" sz="2800" b="1" dirty="0"/>
          </a:p>
        </p:txBody>
      </p:sp>
      <p:sp>
        <p:nvSpPr>
          <p:cNvPr id="5" name="Right Arrow 4"/>
          <p:cNvSpPr/>
          <p:nvPr/>
        </p:nvSpPr>
        <p:spPr>
          <a:xfrm>
            <a:off x="10711543" y="624404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6" name="TextBox 5"/>
          <p:cNvSpPr txBox="1"/>
          <p:nvPr/>
        </p:nvSpPr>
        <p:spPr>
          <a:xfrm>
            <a:off x="6732249" y="6205458"/>
            <a:ext cx="397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800" dirty="0"/>
              <a:t>        PRIMER I INICIJATIVA</a:t>
            </a:r>
          </a:p>
        </p:txBody>
      </p:sp>
    </p:spTree>
    <p:extLst>
      <p:ext uri="{BB962C8B-B14F-4D97-AF65-F5344CB8AC3E}">
        <p14:creationId xmlns:p14="http://schemas.microsoft.com/office/powerpoint/2010/main" val="1254734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03200" y="0"/>
            <a:ext cx="12649200" cy="12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33655" indent="-6350" algn="ctr">
              <a:lnSpc>
                <a:spcPct val="119000"/>
              </a:lnSpc>
              <a:spcAft>
                <a:spcPts val="430"/>
              </a:spcAft>
            </a:pPr>
            <a:r>
              <a:rPr lang="sr-Latn-RS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Naša proslava projekta je u vidu objave podeljena na društvenim mrežama</a:t>
            </a:r>
            <a:r>
              <a:rPr lang="sr-Cyrl-RS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(</a:t>
            </a:r>
            <a:r>
              <a:rPr lang="sr-Latn-RS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na profilu naše škole</a:t>
            </a:r>
            <a:r>
              <a:rPr lang="sr-Cyrl-RS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).</a:t>
            </a:r>
            <a:endParaRPr lang="sr-Latn-RS" sz="32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Picture 2" descr="C:\Users\JELENA PANTELIC\Desktop\proslava\Screenshot_20230116-183703_Facebook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172" y="1350100"/>
            <a:ext cx="4659948" cy="5076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5594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566" y="215120"/>
            <a:ext cx="11273246" cy="6363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33655" indent="-6350">
              <a:lnSpc>
                <a:spcPct val="119000"/>
              </a:lnSpc>
              <a:spcAft>
                <a:spcPts val="430"/>
              </a:spcAft>
            </a:pPr>
            <a:r>
              <a:rPr lang="sr-Latn-RS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Refleksija:</a:t>
            </a:r>
          </a:p>
          <a:p>
            <a:pPr marL="6350" marR="33655" indent="-6350">
              <a:lnSpc>
                <a:spcPct val="119000"/>
              </a:lnSpc>
              <a:spcAft>
                <a:spcPts val="430"/>
              </a:spcAft>
            </a:pPr>
            <a:endParaRPr lang="sr-Latn-RS" sz="28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marL="6350" marR="33655" indent="-6350" algn="just">
              <a:lnSpc>
                <a:spcPct val="119000"/>
              </a:lnSpc>
              <a:spcAft>
                <a:spcPts val="430"/>
              </a:spcAft>
            </a:pPr>
            <a:r>
              <a:rPr lang="sr-Latn-RS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Kroz čitav projekat koji je započet od strane studentkinje I godine master sudija Jelene Pantelić kao ideja da se studenti međusobno kao i studenti i profesori bolje upoznaju, </a:t>
            </a:r>
            <a:r>
              <a:rPr lang="en-US" sz="28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razvijani</a:t>
            </a:r>
            <a:r>
              <a:rPr lang="en-US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su</a:t>
            </a:r>
            <a:r>
              <a:rPr lang="en-US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r-Latn-RS" sz="28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partnersk</a:t>
            </a:r>
            <a:r>
              <a:rPr lang="en-US" sz="28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</a:t>
            </a:r>
            <a:r>
              <a:rPr lang="sr-Latn-RS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odnos</a:t>
            </a:r>
            <a:r>
              <a:rPr lang="en-US" sz="28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</a:t>
            </a:r>
            <a:r>
              <a:rPr lang="sr-Latn-RS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koji su u vidu saradnje, razumevanja i podrške već postojali. Omogućili smo jedni drugima nova iskustva, saznanja, nove situacije učenja, razvili smo osećaj pripadnosti... Saradnja ostvarena sa osnovnom i srednjom školom na obostrano zadovoljstvo ohrabrila nas je da koristimo resurse iz okoline i pritom to radimo zajedno. </a:t>
            </a:r>
          </a:p>
          <a:p>
            <a:pPr marL="6350" marR="33655" indent="-6350" algn="just">
              <a:lnSpc>
                <a:spcPct val="119000"/>
              </a:lnSpc>
              <a:spcAft>
                <a:spcPts val="430"/>
              </a:spcAft>
            </a:pPr>
            <a:r>
              <a:rPr lang="sr-Latn-RS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Još jednom: tim, zalaganje i partnerski odnosi donose uspeh i grade zajednicu.</a:t>
            </a:r>
            <a:r>
              <a:rPr lang="sr-Cyrl-RS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sr-Latn-RS" sz="28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70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59" y="0"/>
            <a:ext cx="4179027" cy="68688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32" y="4101737"/>
            <a:ext cx="3988708" cy="1903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loud Callout 7"/>
          <p:cNvSpPr/>
          <p:nvPr/>
        </p:nvSpPr>
        <p:spPr>
          <a:xfrm rot="1412777">
            <a:off x="6667276" y="790111"/>
            <a:ext cx="5094514" cy="304473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tx2">
                    <a:lumMod val="50000"/>
                  </a:schemeClr>
                </a:solidFill>
              </a:rPr>
              <a:t>PREDLOG SASLUŠAN, </a:t>
            </a:r>
          </a:p>
          <a:p>
            <a:pPr algn="ctr"/>
            <a:r>
              <a:rPr lang="sr-Latn-RS" sz="2400" b="1" dirty="0">
                <a:solidFill>
                  <a:schemeClr val="tx2">
                    <a:lumMod val="50000"/>
                  </a:schemeClr>
                </a:solidFill>
              </a:rPr>
              <a:t>PRIHVAĆEN, PODRŽAN OD STRANE </a:t>
            </a:r>
          </a:p>
          <a:p>
            <a:pPr algn="ctr"/>
            <a:r>
              <a:rPr lang="sr-Latn-RS" sz="2400" b="1" dirty="0">
                <a:solidFill>
                  <a:schemeClr val="tx2">
                    <a:lumMod val="50000"/>
                  </a:schemeClr>
                </a:solidFill>
              </a:rPr>
              <a:t>DR ANGELE MESAROŠ ŽIVKOV, PROF...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0691077" y="6311538"/>
            <a:ext cx="1500923" cy="546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1" name="TextBox 10"/>
          <p:cNvSpPr txBox="1"/>
          <p:nvPr/>
        </p:nvSpPr>
        <p:spPr>
          <a:xfrm>
            <a:off x="0" y="1048559"/>
            <a:ext cx="204742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/>
              <a:t>POLAZNA </a:t>
            </a:r>
          </a:p>
          <a:p>
            <a:pPr algn="ctr"/>
            <a:r>
              <a:rPr lang="sr-Latn-RS" sz="2800" b="1" dirty="0"/>
              <a:t>IDEJA </a:t>
            </a:r>
          </a:p>
          <a:p>
            <a:pPr algn="ctr"/>
            <a:r>
              <a:rPr lang="sr-Latn-RS" sz="2800" b="1" dirty="0"/>
              <a:t> JELENA PANTELIĆ</a:t>
            </a:r>
          </a:p>
          <a:p>
            <a:pPr algn="ctr"/>
            <a:r>
              <a:rPr lang="sr-Latn-RS" sz="2800" b="1" dirty="0"/>
              <a:t>(ideja-društvene mreže edukativnog karaktera) KOJA JE </a:t>
            </a:r>
          </a:p>
          <a:p>
            <a:pPr algn="ctr"/>
            <a:r>
              <a:rPr lang="sr-Latn-RS" sz="2800" b="1" dirty="0"/>
              <a:t>STUDENT</a:t>
            </a:r>
          </a:p>
          <a:p>
            <a:pPr algn="ctr"/>
            <a:r>
              <a:rPr lang="sr-Latn-RS" sz="2800" b="1" dirty="0"/>
              <a:t> I GODINE </a:t>
            </a:r>
          </a:p>
          <a:p>
            <a:pPr algn="ctr"/>
            <a:r>
              <a:rPr lang="sr-Latn-RS" sz="2800" b="1" dirty="0"/>
              <a:t>MASTER </a:t>
            </a:r>
          </a:p>
          <a:p>
            <a:pPr algn="ctr"/>
            <a:r>
              <a:rPr lang="sr-Latn-RS" sz="2800" b="1" dirty="0"/>
              <a:t>STUDIJA.</a:t>
            </a:r>
          </a:p>
        </p:txBody>
      </p:sp>
    </p:spTree>
    <p:extLst>
      <p:ext uri="{BB962C8B-B14F-4D97-AF65-F5344CB8AC3E}">
        <p14:creationId xmlns:p14="http://schemas.microsoft.com/office/powerpoint/2010/main" val="4225656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" y="-1"/>
            <a:ext cx="2956669" cy="6758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33" y="3429000"/>
            <a:ext cx="3882934" cy="29930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3165674" y="0"/>
            <a:ext cx="87476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800" b="1" dirty="0"/>
              <a:t>IDEJA ZA NAŠ PROJEKAT U VIDU PRIKUPLJANA </a:t>
            </a:r>
            <a:br>
              <a:rPr lang="sr-Latn-RS" sz="2800" b="1" dirty="0"/>
            </a:br>
            <a:r>
              <a:rPr lang="sr-Latn-RS" sz="2800" b="1" dirty="0"/>
              <a:t>RECIKLAŽNOG MATERIJALA, A U CILJU</a:t>
            </a:r>
            <a:br>
              <a:rPr lang="sr-Latn-RS" sz="2800" b="1" dirty="0"/>
            </a:br>
            <a:r>
              <a:rPr lang="sr-Latn-RS" sz="2800" b="1" dirty="0"/>
              <a:t>IZRADE NOVOGODIŠNJE JELKE U SUSRET NOVOJ GODINI</a:t>
            </a:r>
          </a:p>
          <a:p>
            <a:pPr algn="ctr"/>
            <a:r>
              <a:rPr lang="sr-Latn-RS" sz="2800" b="1" dirty="0"/>
              <a:t> I KORAK DALJE</a:t>
            </a:r>
            <a:br>
              <a:rPr lang="sr-Latn-RS" sz="2800" b="1" dirty="0"/>
            </a:br>
            <a:r>
              <a:rPr lang="sr-Latn-RS" sz="2800" b="1" dirty="0"/>
              <a:t>U GRAĐENJU PARTNERSKIH ODNOSA PODRŽALI SU I PROFESORI I KOLEGE STUDENTI...</a:t>
            </a:r>
          </a:p>
        </p:txBody>
      </p:sp>
    </p:spTree>
    <p:extLst>
      <p:ext uri="{BB962C8B-B14F-4D97-AF65-F5344CB8AC3E}">
        <p14:creationId xmlns:p14="http://schemas.microsoft.com/office/powerpoint/2010/main" val="276072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800" b="1" dirty="0"/>
              <a:t>PRIKUPLJANJU RECIKLAŽNOG I PRIRODNOG MATERIJALA ODAZVALI SU SE KAKO STUDENTI MASTER STUDIJA, TAKO I STUDENTI OSNOVNIH STUDIJA...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448" y="2438939"/>
            <a:ext cx="4643306" cy="426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5109" y="2610524"/>
            <a:ext cx="4676503" cy="3977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9818" y="3161887"/>
            <a:ext cx="3169920" cy="2815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209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276" y="926034"/>
            <a:ext cx="4115482" cy="1288660"/>
          </a:xfrm>
        </p:spPr>
        <p:txBody>
          <a:bodyPr>
            <a:normAutofit fontScale="90000"/>
          </a:bodyPr>
          <a:lstStyle/>
          <a:p>
            <a:r>
              <a:rPr lang="sr-Latn-RS" sz="2800" dirty="0"/>
              <a:t>STUDENT ALEKSANDAR </a:t>
            </a:r>
            <a:r>
              <a:rPr lang="sr-Latn-RS" sz="2800" dirty="0" err="1"/>
              <a:t>VARADINAC</a:t>
            </a:r>
            <a:br>
              <a:rPr lang="sr-Latn-RS" sz="2800" dirty="0"/>
            </a:br>
            <a:r>
              <a:rPr lang="sr-Latn-RS" sz="2800" dirty="0"/>
              <a:t>I GODINA OSNOVNIH STUDIJA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15" y="2256245"/>
            <a:ext cx="3451316" cy="4601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77" y="2214694"/>
            <a:ext cx="3482480" cy="4643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450145" y="1302138"/>
            <a:ext cx="42354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sz="2800" dirty="0"/>
              <a:t>STUDENT DIMITRIJE NIKŠIĆ</a:t>
            </a:r>
          </a:p>
          <a:p>
            <a:pPr algn="ctr"/>
            <a:r>
              <a:rPr lang="sr-Latn-RS" sz="2800" dirty="0"/>
              <a:t>I GODINA MASTER STUDIJA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3167" y="217988"/>
            <a:ext cx="11783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800" b="1" dirty="0"/>
              <a:t>JELKA U NASTAJANJU, UPOZNAVANJE STUDENATA, GRAĐENJE ODNOSA...</a:t>
            </a:r>
          </a:p>
        </p:txBody>
      </p:sp>
    </p:spTree>
    <p:extLst>
      <p:ext uri="{BB962C8B-B14F-4D97-AF65-F5344CB8AC3E}">
        <p14:creationId xmlns:p14="http://schemas.microsoft.com/office/powerpoint/2010/main" val="143997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612" y="1"/>
            <a:ext cx="7512388" cy="2214694"/>
          </a:xfrm>
        </p:spPr>
        <p:txBody>
          <a:bodyPr>
            <a:normAutofit/>
          </a:bodyPr>
          <a:lstStyle/>
          <a:p>
            <a:r>
              <a:rPr lang="sr-Latn-RS" sz="2800" b="1" dirty="0"/>
              <a:t>IZRADA AUTENTIČNIH UKRASA ZA JELKU OD PRIKUPLJENOG RECIKLAŽNOG MATERIJALA-SARADNJA PROFESORA I STUDENATA...</a:t>
            </a:r>
            <a:br>
              <a:rPr lang="sr-Latn-RS" sz="2800" b="1" dirty="0"/>
            </a:br>
            <a:r>
              <a:rPr lang="sr-Latn-RS" sz="2800" b="1" dirty="0"/>
              <a:t>IMPROVIZOVANA RADIONICA U HOLU NAŠE ŠKOLE.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882"/>
            <a:ext cx="4679612" cy="6239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75" y="2157703"/>
            <a:ext cx="6267062" cy="470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3905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6395" y="618517"/>
            <a:ext cx="3571319" cy="5805715"/>
          </a:xfrm>
        </p:spPr>
        <p:txBody>
          <a:bodyPr>
            <a:normAutofit/>
          </a:bodyPr>
          <a:lstStyle/>
          <a:p>
            <a:r>
              <a:rPr lang="sr-Latn-RS" sz="2800" b="1" dirty="0"/>
              <a:t>OBLIKOVANJE</a:t>
            </a:r>
            <a:br>
              <a:rPr lang="sr-Latn-RS" sz="2800" b="1" dirty="0"/>
            </a:br>
            <a:r>
              <a:rPr lang="sr-Latn-RS" sz="2800" b="1" dirty="0"/>
              <a:t>NOVOGODIŠNJE</a:t>
            </a:r>
            <a:br>
              <a:rPr lang="sr-Latn-RS" sz="2800" b="1" dirty="0"/>
            </a:br>
            <a:r>
              <a:rPr lang="sr-Latn-RS" sz="2800" b="1" dirty="0"/>
              <a:t>JELKE,</a:t>
            </a:r>
            <a:br>
              <a:rPr lang="sr-Latn-RS" sz="2800" b="1" dirty="0"/>
            </a:br>
            <a:r>
              <a:rPr lang="sr-Latn-RS" sz="2800" b="1" dirty="0"/>
              <a:t>SARADNJA</a:t>
            </a:r>
            <a:br>
              <a:rPr lang="sr-Latn-RS" sz="2800" b="1" dirty="0"/>
            </a:br>
            <a:r>
              <a:rPr lang="sr-Latn-RS" sz="2800" b="1" dirty="0"/>
              <a:t>STUDENATA</a:t>
            </a:r>
            <a:br>
              <a:rPr lang="sr-Latn-RS" sz="2800" b="1" dirty="0"/>
            </a:br>
            <a:r>
              <a:rPr lang="sr-Latn-RS" sz="2800" b="1" dirty="0"/>
              <a:t>I</a:t>
            </a:r>
            <a:br>
              <a:rPr lang="sr-Latn-RS" sz="2800" b="1" dirty="0"/>
            </a:br>
            <a:r>
              <a:rPr lang="sr-Latn-RS" sz="2800" b="1" dirty="0"/>
              <a:t>PROFESORA.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8517"/>
            <a:ext cx="4266394" cy="5701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4" y="618517"/>
            <a:ext cx="4354286" cy="5805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7854032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526</TotalTime>
  <Words>992</Words>
  <Application>Microsoft Office PowerPoint</Application>
  <PresentationFormat>Widescreen</PresentationFormat>
  <Paragraphs>63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Tw Cen MT</vt:lpstr>
      <vt:lpstr>Wingdings 3</vt:lpstr>
      <vt:lpstr>Droplet</vt:lpstr>
      <vt:lpstr>VISOKA ŠKOLA STRUKOVNIH STUDIJA ZA OBRAZOVANJE VASPITAČA U KIKINDI  -PROJEKTNO PLANIRANJE- -PARTNERSKI ODNOSI- -SARADNJA (STUDENTI I PROFESORI)- (PRIMER REALNE PRAKSE)</vt:lpstr>
      <vt:lpstr>PowerPoint Presentation</vt:lpstr>
      <vt:lpstr>U toku vanrednog stanja usled pandemije KOVID19 moGLO se identifikovati mnogo jasnije u kojoj meri je došlo do razvoja primene digitalne tehnologije NA našem FAKULTETU.  Kao jedan od ključnih izazova ispostavila se komunikacija, među STUDENTIMA I PROFESORIMA, MILION PITANJA, NEOPHODNIH INFORMACIJA, NEDOUMICA, ali i SAMA KOMUNIKACIJA I POVEZANOST MEĐU STUDENTIMA...  Oživele su Viber grupe, virtuelne učionice...  TU TRADICIJU SMO I DANAS NASTAVILI NA FAKULTETU, UZ REDOVNU NASTAVU DODATNO SE INFORMIŠEMO I DELIMO INFORMACIJE I DALJE PUTEM UČIONICA I VIBER GRUPA. </vt:lpstr>
      <vt:lpstr>PowerPoint Presentation</vt:lpstr>
      <vt:lpstr>PowerPoint Presentation</vt:lpstr>
      <vt:lpstr>PRIKUPLJANJU RECIKLAŽNOG I PRIRODNOG MATERIJALA ODAZVALI SU SE KAKO STUDENTI MASTER STUDIJA, TAKO I STUDENTI OSNOVNIH STUDIJA...</vt:lpstr>
      <vt:lpstr>STUDENT ALEKSANDAR VARADINAC I GODINA OSNOVNIH STUDIJA</vt:lpstr>
      <vt:lpstr>IZRADA AUTENTIČNIH UKRASA ZA JELKU OD PRIKUPLJENOG RECIKLAŽNOG MATERIJALA-SARADNJA PROFESORA I STUDENATA... IMPROVIZOVANA RADIONICA U HOLU NAŠE ŠKOLE.</vt:lpstr>
      <vt:lpstr>OBLIKOVANJE NOVOGODIŠNJE JELKE, SARADNJA STUDENATA I PROFESORA.</vt:lpstr>
      <vt:lpstr>IZRADA NOVOGODIŠNJIH UKRASA OD PRIKUPLJENOG MATERIJALA, UKLJUČENI SVI SMEROVI OSNOVNIH I MASTER STUDIJA.</vt:lpstr>
      <vt:lpstr>Saradnja, partenerstvo, uključivanje u aktivnosti ORGANIZOVANE RADIONICE, inicijativa, PRIJATNA ATMOSFERA I PRODUKTI RADA (AUTENTIČNI) NASTALI U VELIKOM BROJU...</vt:lpstr>
      <vt:lpstr>PRODUKTI RADA-AUTENTIČNI UKRASI ZA JELKU IZRAĐENI OD REZIKLAŽNOG I PRIRODNOG MATERIJALA...</vt:lpstr>
      <vt:lpstr>„KIĆENJE“ NOVOGODIŠNJE JELKE-OPLEMENJEN HOL NAŠE ŠKOLE, AKTIVNI UČESNICI SU PROFESORI I STUDENTI...</vt:lpstr>
      <vt:lpstr>NOVONASTALA INSTALACIJA U HOLU ŠKOLE-NOVOGODIŠNJA JELKA, NA KOJOJ SU IZLOŽENI PRODUKTI RADA, IZRAĐENI U OKVIRU PLANIRANE RADIONICE.</vt:lpstr>
      <vt:lpstr>POZIV ZA NASTAVAK PROJEKTA USLEDIO JE PUTEM PISMA U VIDU TRANSPARENTA IZLOŽENOG U OKVIRU RADIONICE (POZIVAMO UČENIKE SREDNJE ŠKOLE I DECU IZ VRTIĆA DA NAM SE PRIKLJUČE-SARADNJA SA LOKALNOM ZAJEDNICOM), TAKOĐE I ONLINE OBAVEŠTENJIMA, PUTEM VIBERA I DRUŠTVENIH MREŽA (PREKO PROFILA NAŠE ŠKOLE) INSTAGRAMA I FACEBOOK-A GDE NASTAVLJAMO SARADNJU SA PROFESORIMA I KOLEGAMA STUDENTIMA...</vt:lpstr>
      <vt:lpstr>UČENICI SREDNJE STRUČNE ŠKOLE „MILOŠ CRNJANSKI“ SU SE PRIKLJUČILI PROJEKTU I U OKVIRU RADIONICE OD PRIRODNIH I RECIKLAŽNIH MATERIJALA PRISTUPILI IZRADI NOVOGODIŠNJIH ČESTITKI.</vt:lpstr>
      <vt:lpstr>Projekat iz dana u dan napreduje, učenici SREDNJE STRUČNE ŠKOLE „MILOŠ CRNJANSKI“ SU i naredni dan bili aktivni učesnici radionice, istraživali načine, stvarali autentične ukrase i izlagali produkte rada</vt:lpstr>
      <vt:lpstr>U posetu su nam došli i učenici osnovne škole „Žarko zrenjanin“, odeljenje 3/1 sa učiteljicom Miroslavom TerZin. U saradnji sa studentima II i III godine predškolskog smera kojima su se priključili i učenici srednje stručne škole „miloš Crnjanski“, odeljenja 2/3, a  uz podršku naših profesorica dr srbislavE pavlov, prof. I dr angelE mesaroš živkov, prof. Izradili mnoštvo čestitki i ukrasa i oplemenili instalaciju u holu škole.   - partnerski odnosi - timski rad - prijatna atmosfera - jedno novo iskustvo - saradnja sa lokalnom zajednicom</vt:lpstr>
      <vt:lpstr>Uvod u radionicu</vt:lpstr>
      <vt:lpstr>Izrada čestitki i ukrasa saradnja učenika osnovne, srednje škole, studenata, učitelja i profesora. -zajednica-</vt:lpstr>
      <vt:lpstr>- Izlaganje produkta rada -</vt:lpstr>
      <vt:lpstr>U okviru projekta i iMprovizovane radionice, a u cilju građenja partnerskih odnosa posetili su nas i učenici osnovne škole „Žarko zrenjanin“, odeljenje 1/2 i  učiteljica jelena šerbula.</vt:lpstr>
      <vt:lpstr>- produkti rada -</vt:lpstr>
      <vt:lpstr>Zadovoljstvo, saradnja, zainteresovanost, tim...</vt:lpstr>
      <vt:lpstr>*PROSLAVA PROJEKTA*</vt:lpstr>
      <vt:lpstr>Proslava je protekla u divnoj atmosferi. Novonastali rekviziti za fizičko vaspitanje su se iz minuta u minut samo nizali...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JELENA PANTELIC</dc:creator>
  <cp:lastModifiedBy>Admin</cp:lastModifiedBy>
  <cp:revision>46</cp:revision>
  <dcterms:created xsi:type="dcterms:W3CDTF">2022-12-13T18:11:18Z</dcterms:created>
  <dcterms:modified xsi:type="dcterms:W3CDTF">2023-02-02T11:50:56Z</dcterms:modified>
</cp:coreProperties>
</file>