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58" r:id="rId5"/>
    <p:sldId id="276" r:id="rId6"/>
    <p:sldId id="259" r:id="rId7"/>
    <p:sldId id="277" r:id="rId8"/>
    <p:sldId id="260" r:id="rId9"/>
    <p:sldId id="261" r:id="rId10"/>
    <p:sldId id="263" r:id="rId11"/>
    <p:sldId id="278" r:id="rId12"/>
    <p:sldId id="264" r:id="rId13"/>
    <p:sldId id="265" r:id="rId14"/>
    <p:sldId id="279" r:id="rId15"/>
    <p:sldId id="266" r:id="rId16"/>
    <p:sldId id="280" r:id="rId17"/>
    <p:sldId id="267" r:id="rId18"/>
    <p:sldId id="281" r:id="rId19"/>
    <p:sldId id="268" r:id="rId20"/>
    <p:sldId id="282" r:id="rId21"/>
    <p:sldId id="283" r:id="rId22"/>
    <p:sldId id="269" r:id="rId23"/>
    <p:sldId id="270" r:id="rId24"/>
    <p:sldId id="284" r:id="rId25"/>
    <p:sldId id="271" r:id="rId26"/>
    <p:sldId id="272" r:id="rId27"/>
    <p:sldId id="285" r:id="rId28"/>
    <p:sldId id="286" r:id="rId29"/>
    <p:sldId id="273" r:id="rId30"/>
    <p:sldId id="274" r:id="rId31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3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044A-5801-4954-9053-6FDACCDFDC75}" type="datetimeFigureOut">
              <a:rPr lang="x-none" smtClean="0"/>
              <a:t>20.11.2020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17BC-0D4E-466F-B24F-B6994F953954}" type="slidenum">
              <a:rPr lang="x-none" smtClean="0"/>
              <a:t>‹#›</a:t>
            </a:fld>
            <a:endParaRPr lang="x-non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044A-5801-4954-9053-6FDACCDFDC75}" type="datetimeFigureOut">
              <a:rPr lang="x-none" smtClean="0"/>
              <a:t>20.11.2020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17BC-0D4E-466F-B24F-B6994F953954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044A-5801-4954-9053-6FDACCDFDC75}" type="datetimeFigureOut">
              <a:rPr lang="x-none" smtClean="0"/>
              <a:t>20.11.2020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17BC-0D4E-466F-B24F-B6994F953954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044A-5801-4954-9053-6FDACCDFDC75}" type="datetimeFigureOut">
              <a:rPr lang="x-none" smtClean="0"/>
              <a:t>20.11.2020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17BC-0D4E-466F-B24F-B6994F953954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044A-5801-4954-9053-6FDACCDFDC75}" type="datetimeFigureOut">
              <a:rPr lang="x-none" smtClean="0"/>
              <a:t>20.11.2020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17BC-0D4E-466F-B24F-B6994F953954}" type="slidenum">
              <a:rPr lang="x-none" smtClean="0"/>
              <a:t>‹#›</a:t>
            </a:fld>
            <a:endParaRPr lang="x-non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044A-5801-4954-9053-6FDACCDFDC75}" type="datetimeFigureOut">
              <a:rPr lang="x-none" smtClean="0"/>
              <a:t>20.11.2020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17BC-0D4E-466F-B24F-B6994F953954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044A-5801-4954-9053-6FDACCDFDC75}" type="datetimeFigureOut">
              <a:rPr lang="x-none" smtClean="0"/>
              <a:t>20.11.2020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17BC-0D4E-466F-B24F-B6994F953954}" type="slidenum">
              <a:rPr lang="x-none" smtClean="0"/>
              <a:t>‹#›</a:t>
            </a:fld>
            <a:endParaRPr lang="x-non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044A-5801-4954-9053-6FDACCDFDC75}" type="datetimeFigureOut">
              <a:rPr lang="x-none" smtClean="0"/>
              <a:t>20.11.2020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17BC-0D4E-466F-B24F-B6994F953954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044A-5801-4954-9053-6FDACCDFDC75}" type="datetimeFigureOut">
              <a:rPr lang="x-none" smtClean="0"/>
              <a:t>20.11.2020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17BC-0D4E-466F-B24F-B6994F953954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044A-5801-4954-9053-6FDACCDFDC75}" type="datetimeFigureOut">
              <a:rPr lang="x-none" smtClean="0"/>
              <a:t>20.11.2020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17BC-0D4E-466F-B24F-B6994F953954}" type="slidenum">
              <a:rPr lang="x-none" smtClean="0"/>
              <a:t>‹#›</a:t>
            </a:fld>
            <a:endParaRPr lang="x-non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044A-5801-4954-9053-6FDACCDFDC75}" type="datetimeFigureOut">
              <a:rPr lang="x-none" smtClean="0"/>
              <a:t>20.11.2020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17BC-0D4E-466F-B24F-B6994F953954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7CC044A-5801-4954-9053-6FDACCDFDC75}" type="datetimeFigureOut">
              <a:rPr lang="x-none" smtClean="0"/>
              <a:t>20.11.2020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6FD17BC-0D4E-466F-B24F-B6994F953954}" type="slidenum">
              <a:rPr lang="x-none" smtClean="0"/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iAU2-YIhN0&amp;list=PLzPSnRtRgcdD5DtpdzUVffmrfdlNRNffJ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x-none" dirty="0" smtClean="0"/>
              <a:t>Fizička  aktivnost</a:t>
            </a:r>
            <a:endParaRPr lang="x-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26508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40288"/>
          </a:xfrm>
        </p:spPr>
        <p:txBody>
          <a:bodyPr>
            <a:normAutofit/>
          </a:bodyPr>
          <a:lstStyle/>
          <a:p>
            <a:pPr algn="just"/>
            <a:r>
              <a:rPr lang="x-none" sz="2800" dirty="0" smtClean="0"/>
              <a:t>Svako prekoračenje zakrivljenosti (povećanje krivine) smatra se patološkim stanjem i vodi ka telesnim deformitetima. </a:t>
            </a:r>
          </a:p>
          <a:p>
            <a:pPr algn="just"/>
            <a:r>
              <a:rPr lang="x-none" sz="2800" dirty="0" smtClean="0"/>
              <a:t>Posmatrano spreda kičmeni pršljenovi su postavljeni u jednoj liniji. </a:t>
            </a:r>
            <a:endParaRPr lang="en-US" sz="2800" dirty="0" smtClean="0"/>
          </a:p>
          <a:p>
            <a:pPr algn="just"/>
            <a:r>
              <a:rPr lang="x-none" sz="2800" dirty="0" smtClean="0"/>
              <a:t>Ukoliko dođe do narušavanja njihovog odnosa radi se o patološkom stanju koje se naziva </a:t>
            </a:r>
            <a:r>
              <a:rPr lang="x-none" sz="2800" b="1" i="1" dirty="0" smtClean="0"/>
              <a:t>skolioza. </a:t>
            </a:r>
          </a:p>
          <a:p>
            <a:pPr algn="just"/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21773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x-none" sz="2800" dirty="0"/>
              <a:t>Pokretanje pojedinačnih pršljenova moguće je zbog povezanosti tela susednih pršljenova indirektno preko hrskavičavih koluta i malih zglobnih površina na pršljenskim nastavcima.</a:t>
            </a:r>
          </a:p>
          <a:p>
            <a:pPr algn="just"/>
            <a:r>
              <a:rPr lang="x-none" sz="2800" dirty="0"/>
              <a:t>Pokreti koji se izvode su: pregibanje, opružanje, bočno pregibanje, i rotacija. </a:t>
            </a:r>
            <a:endParaRPr lang="en-US" sz="2800" dirty="0" smtClean="0"/>
          </a:p>
          <a:p>
            <a:pPr algn="just"/>
            <a:r>
              <a:rPr lang="x-none" sz="2800" dirty="0" smtClean="0"/>
              <a:t>Ovi </a:t>
            </a:r>
            <a:r>
              <a:rPr lang="x-none" sz="2800" dirty="0"/>
              <a:t>pokreti se mogu kombinovati zahvaljujući različitim oblicima zglobnih površina na pršljenskim nastavcima koji direktno usmeravaju pokrete i determinišu veličinu njihove amplitude.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013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5410944" cy="5112568"/>
          </a:xfrm>
        </p:spPr>
        <p:txBody>
          <a:bodyPr>
            <a:normAutofit fontScale="92500"/>
          </a:bodyPr>
          <a:lstStyle/>
          <a:p>
            <a:pPr algn="just"/>
            <a:r>
              <a:rPr lang="x-none" dirty="0" smtClean="0"/>
              <a:t>Uspravan stav čoveka ima niz varijanti među kojima se izdvajaju: </a:t>
            </a:r>
          </a:p>
          <a:p>
            <a:pPr lvl="1" algn="just"/>
            <a:r>
              <a:rPr lang="x-none" dirty="0" smtClean="0"/>
              <a:t>normalni uspravni stav</a:t>
            </a:r>
          </a:p>
          <a:p>
            <a:pPr lvl="1" algn="just"/>
            <a:r>
              <a:rPr lang="x-none" dirty="0"/>
              <a:t>n</a:t>
            </a:r>
            <a:r>
              <a:rPr lang="x-none" dirty="0" smtClean="0"/>
              <a:t>apeti uspravni stav</a:t>
            </a:r>
          </a:p>
          <a:p>
            <a:pPr lvl="1" algn="just"/>
            <a:r>
              <a:rPr lang="x-none" dirty="0"/>
              <a:t>o</a:t>
            </a:r>
            <a:r>
              <a:rPr lang="x-none" dirty="0" smtClean="0"/>
              <a:t>dmarajući uspravni stav</a:t>
            </a:r>
          </a:p>
          <a:p>
            <a:pPr algn="just"/>
            <a:r>
              <a:rPr lang="x-none" b="1" dirty="0" smtClean="0"/>
              <a:t>Normalni uspravni stav </a:t>
            </a:r>
            <a:r>
              <a:rPr lang="x-none" dirty="0" smtClean="0"/>
              <a:t>se zauzima kada je telesna visina najveća. Ovaj stav obezbeđuje najpovoljnije biomehaničke uslove za otpočinjanje kretanja i obezbeđuje najoptimalniji položaj za rad organa. </a:t>
            </a:r>
            <a:endParaRPr lang="x-none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700808"/>
            <a:ext cx="2857500" cy="474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87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4304"/>
          </a:xfrm>
        </p:spPr>
        <p:txBody>
          <a:bodyPr>
            <a:normAutofit/>
          </a:bodyPr>
          <a:lstStyle/>
          <a:p>
            <a:pPr algn="just"/>
            <a:r>
              <a:rPr lang="x-none" sz="2800" dirty="0" smtClean="0"/>
              <a:t>U normalnom uspravnom stavu karlica zauzima standardni položaj koji podrazumeva njenu nagnutost pod uglom od 60</a:t>
            </a:r>
            <a:r>
              <a:rPr lang="x-none" sz="2800" dirty="0" smtClean="0">
                <a:sym typeface="Symbol"/>
              </a:rPr>
              <a:t>%. </a:t>
            </a:r>
            <a:endParaRPr lang="en-US" sz="2800" dirty="0" smtClean="0">
              <a:sym typeface="Symbol"/>
            </a:endParaRPr>
          </a:p>
          <a:p>
            <a:pPr algn="just"/>
            <a:r>
              <a:rPr lang="x-none" sz="2800" dirty="0" smtClean="0">
                <a:sym typeface="Symbol"/>
              </a:rPr>
              <a:t>Za održavanje ovakvog položaja neophodno je naprezanje pojedinih mišićnih grupa. </a:t>
            </a:r>
            <a:endParaRPr lang="en-US" sz="2800" dirty="0" smtClean="0">
              <a:sym typeface="Symbol"/>
            </a:endParaRPr>
          </a:p>
          <a:p>
            <a:pPr algn="just"/>
            <a:r>
              <a:rPr lang="x-none" sz="2800" dirty="0" smtClean="0">
                <a:sym typeface="Symbol"/>
              </a:rPr>
              <a:t>Leđna muskulatura i mišići zadnje lože potkolenice smatraju se osnovnim posturalnim mišićima. </a:t>
            </a:r>
          </a:p>
        </p:txBody>
      </p:sp>
    </p:spTree>
    <p:extLst>
      <p:ext uri="{BB962C8B-B14F-4D97-AF65-F5344CB8AC3E}">
        <p14:creationId xmlns:p14="http://schemas.microsoft.com/office/powerpoint/2010/main" val="82930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x-none" sz="2800" b="1" dirty="0">
                <a:sym typeface="Symbol"/>
              </a:rPr>
              <a:t>Napet uspravni stav </a:t>
            </a:r>
            <a:r>
              <a:rPr lang="x-none" sz="2800" dirty="0">
                <a:sym typeface="Symbol"/>
              </a:rPr>
              <a:t>odlikuje se podizanjem karlice gde se ugao nagiba povećava do oko 105%. To uzrokuje pomeranje zajedničkog težišta tela u napred. </a:t>
            </a:r>
            <a:r>
              <a:rPr lang="x-none" sz="2800" b="1" dirty="0">
                <a:sym typeface="Symbol"/>
              </a:rPr>
              <a:t> </a:t>
            </a:r>
          </a:p>
          <a:p>
            <a:pPr algn="just"/>
            <a:r>
              <a:rPr lang="x-none" sz="2800" dirty="0">
                <a:sym typeface="Symbol"/>
              </a:rPr>
              <a:t>Kod </a:t>
            </a:r>
            <a:r>
              <a:rPr lang="x-none" sz="2800" b="1" dirty="0">
                <a:sym typeface="Symbol"/>
              </a:rPr>
              <a:t>opuštenog uspravnog stava </a:t>
            </a:r>
            <a:r>
              <a:rPr lang="x-none" sz="2800" dirty="0">
                <a:sym typeface="Symbol"/>
              </a:rPr>
              <a:t>karlica se izrazito spušta</a:t>
            </a:r>
            <a:r>
              <a:rPr lang="x-none" sz="2800" b="1" dirty="0">
                <a:sym typeface="Symbol"/>
              </a:rPr>
              <a:t>  </a:t>
            </a:r>
            <a:r>
              <a:rPr lang="x-none" sz="2800" dirty="0">
                <a:sym typeface="Symbol"/>
              </a:rPr>
              <a:t>do ugla nagiba oko 40%. Prilikom ovog stava opada tonus posturalne muskulature i pasivni delovi aparata za kretanje trpe veće opterećenje. U uslovima dugotrajnog zadržavanja ovog stava javlja se opasnost pojave telesnih deformiteta.</a:t>
            </a:r>
            <a:endParaRPr lang="x-none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408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x-none" dirty="0" smtClean="0"/>
              <a:t>Mehanizam stvaranja posturalnih poremećaja i telesnih deformiteta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x-none" sz="2800" dirty="0" smtClean="0"/>
              <a:t>Aparat za kretanje odlikuje </a:t>
            </a:r>
            <a:r>
              <a:rPr lang="x-none" sz="2800" b="1" dirty="0" smtClean="0"/>
              <a:t>plastična adaptacija</a:t>
            </a:r>
            <a:r>
              <a:rPr lang="x-none" sz="2800" dirty="0" smtClean="0"/>
              <a:t>, sposobnost da se relativno brzo prilagodi novonastalim promenama međusobnog položaja pojedinih delova tela. </a:t>
            </a:r>
          </a:p>
          <a:p>
            <a:pPr algn="just"/>
            <a:r>
              <a:rPr lang="x-none" sz="2800" dirty="0" smtClean="0"/>
              <a:t>Tako će aktivni mišić povećati svoj obim </a:t>
            </a:r>
            <a:r>
              <a:rPr lang="x-none" sz="2800" i="1" dirty="0" smtClean="0"/>
              <a:t>(hipertrofirati) </a:t>
            </a:r>
            <a:r>
              <a:rPr lang="x-none" sz="2800" dirty="0" smtClean="0"/>
              <a:t>i biti u stanju da razvije veću silu i snagu. </a:t>
            </a:r>
            <a:endParaRPr lang="en-US" sz="2800" dirty="0" smtClean="0"/>
          </a:p>
          <a:p>
            <a:pPr algn="just"/>
            <a:r>
              <a:rPr lang="x-none" sz="2800" dirty="0" smtClean="0"/>
              <a:t>Sa druge strane, nedovoljno upotrebljavan mišić vremenom gubi na svom obimu </a:t>
            </a:r>
            <a:r>
              <a:rPr lang="x-none" sz="2800" i="1" dirty="0" smtClean="0"/>
              <a:t>(atrofija), </a:t>
            </a:r>
            <a:r>
              <a:rPr lang="x-none" sz="2800" dirty="0" smtClean="0"/>
              <a:t>a time i na sili i snazi.</a:t>
            </a:r>
          </a:p>
          <a:p>
            <a:pPr algn="just"/>
            <a:endParaRPr lang="x-none" dirty="0" smtClean="0"/>
          </a:p>
        </p:txBody>
      </p:sp>
    </p:spTree>
    <p:extLst>
      <p:ext uri="{BB962C8B-B14F-4D97-AF65-F5344CB8AC3E}">
        <p14:creationId xmlns:p14="http://schemas.microsoft.com/office/powerpoint/2010/main" val="223163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x-none" sz="3200" dirty="0"/>
              <a:t>Posturalni poremećaji i telesni deformiteti, dakle, posledica su plastične adaptacije aparata za kretanje, a njihov osnovni uzrok je poremećaj tonične ravnoteže mišića do kojeg dolazi usled opuštanja muskulature. </a:t>
            </a:r>
            <a:endParaRPr lang="en-US" sz="3200" dirty="0" smtClean="0"/>
          </a:p>
          <a:p>
            <a:endParaRPr lang="en-US" sz="3200" dirty="0"/>
          </a:p>
          <a:p>
            <a:r>
              <a:rPr lang="x-none" sz="3200" dirty="0" smtClean="0"/>
              <a:t>Kako </a:t>
            </a:r>
            <a:r>
              <a:rPr lang="x-none" sz="3200" dirty="0"/>
              <a:t>bi izbegli ove posledice trebamo realizovati </a:t>
            </a:r>
            <a:r>
              <a:rPr lang="x-none" sz="3200" b="1" dirty="0"/>
              <a:t>preventivno vežbanje.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3583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96272"/>
          </a:xfrm>
        </p:spPr>
        <p:txBody>
          <a:bodyPr>
            <a:normAutofit/>
          </a:bodyPr>
          <a:lstStyle/>
          <a:p>
            <a:pPr algn="just"/>
            <a:r>
              <a:rPr lang="x-none" sz="2800" dirty="0" smtClean="0"/>
              <a:t>Kičmeni stub je najslabija tačka aparata za kretanje. </a:t>
            </a:r>
            <a:endParaRPr lang="en-US" sz="2800" dirty="0" smtClean="0"/>
          </a:p>
          <a:p>
            <a:pPr algn="just"/>
            <a:r>
              <a:rPr lang="x-none" sz="2800" dirty="0" smtClean="0"/>
              <a:t>Njegova konstrukcija omogućava izvođenje složenih kretanji u svim pravcima, ali zato u većoj meri podleže dejstvu spoljašnjih sila. </a:t>
            </a:r>
            <a:endParaRPr lang="en-US" sz="2800" dirty="0" smtClean="0"/>
          </a:p>
          <a:p>
            <a:pPr algn="just"/>
            <a:r>
              <a:rPr lang="x-none" sz="2800" dirty="0" smtClean="0"/>
              <a:t>Osnivne deformacije kičmenog stuba predstavljaju povećanje fizioloških zakrivljenosti, ali i odstupanja u frontalnoj ravni. </a:t>
            </a:r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r>
              <a:rPr lang="x-none" sz="2800" dirty="0" smtClean="0"/>
              <a:t>Osnovne deformacije kičmenog stuba su: </a:t>
            </a:r>
            <a:r>
              <a:rPr lang="x-none" sz="2800" i="1" dirty="0" smtClean="0"/>
              <a:t>kifoza, lorboza i skolioza. </a:t>
            </a:r>
            <a:endParaRPr lang="x-none" sz="2800" dirty="0" smtClean="0"/>
          </a:p>
        </p:txBody>
      </p:sp>
    </p:spTree>
    <p:extLst>
      <p:ext uri="{BB962C8B-B14F-4D97-AF65-F5344CB8AC3E}">
        <p14:creationId xmlns:p14="http://schemas.microsoft.com/office/powerpoint/2010/main" val="72874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sz="3200" dirty="0"/>
              <a:t>Vaspitači, učitelji i pedagozi fizičke kulture trebalo bi da poznaju osnovne uzroke lošeg držanja i nastanka deformiteta kičme kako bi na vreme mogli da spreče trejna oštećenja aparata za kretanje!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794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96880"/>
          </a:xfrm>
        </p:spPr>
        <p:txBody>
          <a:bodyPr>
            <a:normAutofit/>
          </a:bodyPr>
          <a:lstStyle/>
          <a:p>
            <a:pPr algn="just"/>
            <a:r>
              <a:rPr lang="x-none" sz="3200" b="1" dirty="0" smtClean="0"/>
              <a:t>Kifoza </a:t>
            </a:r>
            <a:r>
              <a:rPr lang="x-none" sz="3200" dirty="0" smtClean="0"/>
              <a:t>je povećana i fiksirana grudna krivina koja smanjuje pokretljivost grudnog dela kičmenog stuba. </a:t>
            </a:r>
            <a:endParaRPr lang="en-US" sz="3200" dirty="0" smtClean="0"/>
          </a:p>
          <a:p>
            <a:pPr algn="just"/>
            <a:r>
              <a:rPr lang="x-none" sz="3200" dirty="0" smtClean="0"/>
              <a:t>Osobe sa ovim oštećenjem nisu u stanju da ostvare prvobitnu zapreminu grudnog koša tako da je smanjen plućni kapacitet i ograničen prostor za normalan rad srca.</a:t>
            </a:r>
          </a:p>
          <a:p>
            <a:pPr algn="just"/>
            <a:endParaRPr lang="x-none" sz="3200" b="1" dirty="0"/>
          </a:p>
        </p:txBody>
      </p:sp>
    </p:spTree>
    <p:extLst>
      <p:ext uri="{BB962C8B-B14F-4D97-AF65-F5344CB8AC3E}">
        <p14:creationId xmlns:p14="http://schemas.microsoft.com/office/powerpoint/2010/main" val="139223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Fizička aktivnost savremenog čoveka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x-none" sz="2800" dirty="0" smtClean="0"/>
              <a:t>Ljudski pokret se može definisati kao kombinacija pojedinačnih pokreta sa translokacijom kompletnog tela. Ovako definisan zahteva multidisciplinarni pristup u izučavanju.</a:t>
            </a:r>
          </a:p>
          <a:p>
            <a:pPr algn="just"/>
            <a:r>
              <a:rPr lang="x-none" sz="2800" dirty="0" smtClean="0"/>
              <a:t>Potreba čoveka za kretanjem je imanentno biološko svojstvo koje  brojni psiholozi svrstavaju u sferu bazičnih motiva (gde spadaju potreba za hranom, vodom, snom i sexom).</a:t>
            </a:r>
          </a:p>
          <a:p>
            <a:pPr algn="just"/>
            <a:r>
              <a:rPr lang="x-none" dirty="0" smtClean="0"/>
              <a:t>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91667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x-none" sz="3200" b="1" dirty="0"/>
              <a:t>Lordoza </a:t>
            </a:r>
            <a:r>
              <a:rPr lang="x-none" sz="3200" dirty="0"/>
              <a:t>je povećana i fiksirana slabinska krivina koja smanjuje pokretljivost slabinskog dela kičmenog stuba što prouzrokuje i smanjuje fizičku sposobnost. </a:t>
            </a:r>
            <a:endParaRPr lang="en-US" sz="3200" dirty="0" smtClean="0"/>
          </a:p>
          <a:p>
            <a:pPr algn="just"/>
            <a:r>
              <a:rPr lang="x-none" sz="3200" dirty="0" smtClean="0"/>
              <a:t>Posledica </a:t>
            </a:r>
            <a:r>
              <a:rPr lang="x-none" sz="3200" dirty="0"/>
              <a:t>je smanjenje zapremine trbušne duplje  što znači da ni unutrašnji organi smešteni u njoj nemaju optimalan prostor za normalno funkcionisanje.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1460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x-none" sz="3200" b="1" dirty="0"/>
              <a:t>Skolioza </a:t>
            </a:r>
            <a:r>
              <a:rPr lang="x-none" sz="3200" dirty="0"/>
              <a:t>je devijacija kičmenog stuba u frontalnoj ravni čime se narušava simetrija aparata za kretanje, što u velikoj meri smanjuje sposobnost izvođenja složenijih kretanja.</a:t>
            </a:r>
            <a:endParaRPr lang="x-none" sz="3200" b="1" dirty="0"/>
          </a:p>
        </p:txBody>
      </p:sp>
    </p:spTree>
    <p:extLst>
      <p:ext uri="{BB962C8B-B14F-4D97-AF65-F5344CB8AC3E}">
        <p14:creationId xmlns:p14="http://schemas.microsoft.com/office/powerpoint/2010/main" val="4376570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40288"/>
          </a:xfrm>
        </p:spPr>
        <p:txBody>
          <a:bodyPr/>
          <a:lstStyle/>
          <a:p>
            <a:pPr algn="just"/>
            <a:r>
              <a:rPr lang="x-none" dirty="0" smtClean="0"/>
              <a:t>Sve navedene deformacije moguće je otkloniti upornim i preciznim programiranim vežbanjem. Ovaj stadijum posturalnih poremećaja označava se kao </a:t>
            </a:r>
            <a:r>
              <a:rPr lang="x-none" i="1" dirty="0" smtClean="0"/>
              <a:t>reparabilana </a:t>
            </a:r>
            <a:r>
              <a:rPr lang="x-none" dirty="0" smtClean="0"/>
              <a:t>(povratna) faza deformiteta. </a:t>
            </a:r>
          </a:p>
          <a:p>
            <a:pPr algn="just"/>
            <a:r>
              <a:rPr lang="x-none" dirty="0" smtClean="0"/>
              <a:t>Početni oblik reparabilne faze manifestuje se kao loše držanje, a fizičko vežbanje najbolje rezultate daje upravo u tom početnom stadijumu.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92454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Najčešći uzroci lošeg držanja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x-none" dirty="0" smtClean="0"/>
              <a:t>Kritični periodi za razvoj poremećaja u držanju tela:</a:t>
            </a:r>
          </a:p>
          <a:p>
            <a:pPr lvl="1" algn="just"/>
            <a:r>
              <a:rPr lang="x-none" dirty="0"/>
              <a:t>p</a:t>
            </a:r>
            <a:r>
              <a:rPr lang="x-none" dirty="0" smtClean="0"/>
              <a:t>rva godina života</a:t>
            </a:r>
          </a:p>
          <a:p>
            <a:pPr lvl="1" algn="just"/>
            <a:r>
              <a:rPr lang="x-none" dirty="0"/>
              <a:t>p</a:t>
            </a:r>
            <a:r>
              <a:rPr lang="x-none" dirty="0" smtClean="0"/>
              <a:t>eriod oko sedme godine</a:t>
            </a:r>
          </a:p>
          <a:p>
            <a:pPr lvl="1" algn="just"/>
            <a:r>
              <a:rPr lang="x-none" dirty="0"/>
              <a:t>d</a:t>
            </a:r>
            <a:r>
              <a:rPr lang="x-none" dirty="0" smtClean="0"/>
              <a:t>oba puberteta</a:t>
            </a:r>
          </a:p>
        </p:txBody>
      </p:sp>
    </p:spTree>
    <p:extLst>
      <p:ext uri="{BB962C8B-B14F-4D97-AF65-F5344CB8AC3E}">
        <p14:creationId xmlns:p14="http://schemas.microsoft.com/office/powerpoint/2010/main" val="296862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U </a:t>
            </a:r>
            <a:r>
              <a:rPr lang="x-none" u="sng" dirty="0"/>
              <a:t>prvoj godini života</a:t>
            </a:r>
            <a:r>
              <a:rPr lang="x-none" dirty="0"/>
              <a:t> dete se postepeno uspravlja i formiraju se fiziološke krivine kičmenog stuba. </a:t>
            </a:r>
            <a:endParaRPr lang="en-US" dirty="0" smtClean="0"/>
          </a:p>
          <a:p>
            <a:r>
              <a:rPr lang="x-none" dirty="0" smtClean="0"/>
              <a:t>Faze </a:t>
            </a:r>
            <a:r>
              <a:rPr lang="x-none" dirty="0"/>
              <a:t>i tempo su individualni, međutim ukoliko je neka faza prerano nastupila a neki deo aparata nije dovoljno jak, moguća je pojava raznih smetnji i poremećaja. </a:t>
            </a:r>
            <a:endParaRPr lang="en-US" dirty="0" smtClean="0"/>
          </a:p>
          <a:p>
            <a:r>
              <a:rPr lang="x-none" dirty="0" smtClean="0"/>
              <a:t>Zbog </a:t>
            </a:r>
            <a:r>
              <a:rPr lang="x-none" dirty="0"/>
              <a:t>toga, dete nikada ne treba prisiljavati da prerano sedi ili stoji. </a:t>
            </a:r>
            <a:endParaRPr lang="en-US" dirty="0" smtClean="0"/>
          </a:p>
          <a:p>
            <a:r>
              <a:rPr lang="x-none" dirty="0" smtClean="0"/>
              <a:t>Kada </a:t>
            </a:r>
            <a:r>
              <a:rPr lang="x-none" dirty="0"/>
              <a:t>mu kičma i leđna muskulatura dostigne neophodni nivo razvoja dete će samo početi da sedi, a zatim i ustaje.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2831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96272"/>
          </a:xfrm>
        </p:spPr>
        <p:txBody>
          <a:bodyPr/>
          <a:lstStyle/>
          <a:p>
            <a:pPr algn="just"/>
            <a:r>
              <a:rPr lang="x-none" dirty="0" smtClean="0"/>
              <a:t>Kao vid sistematske fizičke aktivnosti usmerene od strane vaspitača u ovom periodu preporučuju se samo pasivne vežbe na pultu za povijanje ili krevetu, koje su uglavnom u formi masaže i pasivnog pokretanja delova tela po segmentima.</a:t>
            </a:r>
          </a:p>
          <a:p>
            <a:pPr algn="just"/>
            <a:r>
              <a:rPr lang="x-none" dirty="0" smtClean="0"/>
              <a:t>Deca će imati jače leđne mišiće ukoliko češće leže na trbuhu i ukoliko im se stvore uslovi da bezbedno puze.</a:t>
            </a:r>
          </a:p>
          <a:p>
            <a:pPr algn="just"/>
            <a:r>
              <a:rPr lang="x-none" dirty="0" smtClean="0"/>
              <a:t>U ovom periodu veoma je značajno pobrinuti se o pravilnom smenjivanju fizičkog napora i odmora. Opterećenja ne smeju biti jednostrana, i najbolje ih je organizovati u formi slobodnog kretanja i igre.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46623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24264"/>
          </a:xfrm>
        </p:spPr>
        <p:txBody>
          <a:bodyPr>
            <a:normAutofit/>
          </a:bodyPr>
          <a:lstStyle/>
          <a:p>
            <a:pPr algn="just"/>
            <a:r>
              <a:rPr lang="x-none" sz="3200" dirty="0" smtClean="0"/>
              <a:t>U </a:t>
            </a:r>
            <a:r>
              <a:rPr lang="x-none" sz="3200" u="sng" dirty="0" smtClean="0"/>
              <a:t>periodu oko sedme godine</a:t>
            </a:r>
            <a:r>
              <a:rPr lang="x-none" sz="3200" dirty="0" smtClean="0"/>
              <a:t> dete polazi u školu. Sa polaskom značajno se smanjuje vreme za igru i kretanje. </a:t>
            </a:r>
            <a:endParaRPr lang="en-US" sz="3200" dirty="0" smtClean="0"/>
          </a:p>
          <a:p>
            <a:pPr algn="just"/>
            <a:r>
              <a:rPr lang="x-none" sz="3200" dirty="0" smtClean="0"/>
              <a:t>Dete počinje duže da sedi. </a:t>
            </a:r>
            <a:endParaRPr lang="en-US" sz="3200" dirty="0" smtClean="0"/>
          </a:p>
          <a:p>
            <a:pPr algn="just"/>
            <a:r>
              <a:rPr lang="x-none" sz="3200" dirty="0" smtClean="0"/>
              <a:t>Dugotrajno sedenje znatno zamara posturalne mišiće, naročito mišiće duž kičmenog stuba. </a:t>
            </a:r>
            <a:endParaRPr lang="en-US" sz="3200" dirty="0" smtClean="0"/>
          </a:p>
          <a:p>
            <a:pPr algn="just"/>
            <a:r>
              <a:rPr lang="x-none" sz="3200" dirty="0" smtClean="0"/>
              <a:t>Leđni mišići se preterano istežu što dovodi do stvaranja povijenog držanja.  </a:t>
            </a:r>
          </a:p>
        </p:txBody>
      </p:sp>
    </p:spTree>
    <p:extLst>
      <p:ext uri="{BB962C8B-B14F-4D97-AF65-F5344CB8AC3E}">
        <p14:creationId xmlns:p14="http://schemas.microsoft.com/office/powerpoint/2010/main" val="67933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x-none" sz="3200" dirty="0"/>
              <a:t>U toku nastave preporučljivo je da deca menjaju način sedenja. </a:t>
            </a:r>
            <a:endParaRPr lang="en-US" sz="3200" dirty="0" smtClean="0"/>
          </a:p>
          <a:p>
            <a:pPr algn="just"/>
            <a:r>
              <a:rPr lang="x-none" sz="3200" dirty="0" smtClean="0"/>
              <a:t>Jedna </a:t>
            </a:r>
            <a:r>
              <a:rPr lang="x-none" sz="3200" dirty="0"/>
              <a:t>od korisnih varijanti jeste okretanje stolice tako da naslon dođe napred, a sedište se opkorači. </a:t>
            </a:r>
            <a:endParaRPr lang="en-US" sz="3200" dirty="0" smtClean="0"/>
          </a:p>
          <a:p>
            <a:pPr algn="just"/>
            <a:r>
              <a:rPr lang="x-none" sz="3200" dirty="0" smtClean="0"/>
              <a:t>Takav </a:t>
            </a:r>
            <a:r>
              <a:rPr lang="x-none" sz="3200" dirty="0"/>
              <a:t>položaj omogućava relaksaciju leđne muskulature</a:t>
            </a:r>
            <a:r>
              <a:rPr lang="x-none" sz="3200" dirty="0" smtClean="0"/>
              <a:t>.</a:t>
            </a:r>
            <a:endParaRPr lang="x-none" sz="3200" dirty="0"/>
          </a:p>
        </p:txBody>
      </p:sp>
    </p:spTree>
    <p:extLst>
      <p:ext uri="{BB962C8B-B14F-4D97-AF65-F5344CB8AC3E}">
        <p14:creationId xmlns:p14="http://schemas.microsoft.com/office/powerpoint/2010/main" val="2446628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x-none" sz="3200" dirty="0"/>
              <a:t>U </a:t>
            </a:r>
            <a:r>
              <a:rPr lang="x-none" sz="3200" u="sng" dirty="0"/>
              <a:t>periodu puberteta</a:t>
            </a:r>
            <a:r>
              <a:rPr lang="x-none" sz="3200" dirty="0"/>
              <a:t> dolazi do naglog rasta i razvoja. </a:t>
            </a:r>
            <a:endParaRPr lang="en-US" sz="3200" dirty="0" smtClean="0"/>
          </a:p>
          <a:p>
            <a:pPr algn="just"/>
            <a:r>
              <a:rPr lang="x-none" sz="3200" dirty="0" smtClean="0"/>
              <a:t>Rast </a:t>
            </a:r>
            <a:r>
              <a:rPr lang="x-none" sz="3200" dirty="0"/>
              <a:t>kostiju i mišića je neravnomeran što često dovodi do lošeg držanja tela. </a:t>
            </a:r>
            <a:endParaRPr lang="en-US" sz="3200" dirty="0" smtClean="0"/>
          </a:p>
          <a:p>
            <a:pPr algn="just"/>
            <a:r>
              <a:rPr lang="x-none" sz="3200" dirty="0" smtClean="0"/>
              <a:t>Otuda </a:t>
            </a:r>
            <a:r>
              <a:rPr lang="x-none" sz="3200" dirty="0"/>
              <a:t>se u ovom periodu posebna pažnja posvećuje organizovanom fizičkom vežbanju.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5190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40288"/>
          </a:xfrm>
        </p:spPr>
        <p:txBody>
          <a:bodyPr/>
          <a:lstStyle/>
          <a:p>
            <a:pPr algn="just"/>
            <a:r>
              <a:rPr lang="x-none" i="1" dirty="0" smtClean="0"/>
              <a:t>Hipokinezija </a:t>
            </a:r>
            <a:r>
              <a:rPr lang="x-none" dirty="0" smtClean="0"/>
              <a:t>(smanjeno kretanje) i predugo provođenje vremena u jednoličnom pasivnom položaju deluje na zdravlje i fizičke sposobnosti učenika.</a:t>
            </a:r>
          </a:p>
          <a:p>
            <a:pPr algn="just"/>
            <a:r>
              <a:rPr lang="x-none" dirty="0" smtClean="0"/>
              <a:t>Pored loših uslova za rad i nedovoljnog kretanja, čest uzrok poremećaja držanja tela je i nepravilna ishrana.</a:t>
            </a:r>
          </a:p>
          <a:p>
            <a:pPr algn="just"/>
            <a:r>
              <a:rPr lang="x-none" dirty="0" smtClean="0"/>
              <a:t>Kao značajni uzročnici se analiziraju i razne bolesti, kao što su </a:t>
            </a:r>
            <a:r>
              <a:rPr lang="x-none" i="1" dirty="0" smtClean="0"/>
              <a:t>rahitis </a:t>
            </a:r>
            <a:r>
              <a:rPr lang="x-none" dirty="0" smtClean="0"/>
              <a:t>i bolesti mišića </a:t>
            </a:r>
            <a:r>
              <a:rPr lang="x-none" i="1" dirty="0" smtClean="0"/>
              <a:t>(mišićna distrofija, miotonija, miastenija).</a:t>
            </a:r>
          </a:p>
          <a:p>
            <a:pPr algn="just"/>
            <a:r>
              <a:rPr lang="x-none" dirty="0" smtClean="0"/>
              <a:t>Držanje tela je povezano i sa mentalnim stanjem deteta.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91345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x-none" sz="3200" dirty="0"/>
              <a:t>Savremeni čovek se međutim sve češće sreće sa pojavom </a:t>
            </a:r>
            <a:r>
              <a:rPr lang="x-none" sz="3200" b="1" i="1" dirty="0"/>
              <a:t>hipokinezije </a:t>
            </a:r>
            <a:r>
              <a:rPr lang="x-none" sz="3200" dirty="0"/>
              <a:t>(nedostatkom kretanja) koja dalje uzrokuje brojne bolesti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46479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>
                <a:hlinkClick r:id="rId2"/>
              </a:rPr>
              <a:t>https://</a:t>
            </a:r>
            <a:r>
              <a:rPr lang="x-none" dirty="0" smtClean="0">
                <a:hlinkClick r:id="rId2"/>
              </a:rPr>
              <a:t>www.youtube.com/watch?v=pocVUpZokTE&amp;t=2s </a:t>
            </a:r>
            <a:r>
              <a:rPr lang="x-none" dirty="0"/>
              <a:t>(ravna stopala</a:t>
            </a:r>
            <a:r>
              <a:rPr lang="x-none" dirty="0" smtClean="0"/>
              <a:t>) </a:t>
            </a:r>
            <a:r>
              <a:rPr lang="x-none" dirty="0" smtClean="0">
                <a:hlinkClick r:id="rId2"/>
              </a:rPr>
              <a:t>https</a:t>
            </a:r>
            <a:r>
              <a:rPr lang="x-none" dirty="0">
                <a:hlinkClick r:id="rId2"/>
              </a:rPr>
              <a:t>://</a:t>
            </a:r>
            <a:r>
              <a:rPr lang="x-none" dirty="0" smtClean="0">
                <a:hlinkClick r:id="rId2"/>
              </a:rPr>
              <a:t>www.youtube.com/watch?v=No2Sku56uDY&amp;t=1s  </a:t>
            </a:r>
            <a:r>
              <a:rPr lang="x-none" dirty="0"/>
              <a:t>(skolioza)</a:t>
            </a:r>
            <a:endParaRPr lang="x-none" dirty="0">
              <a:hlinkClick r:id="rId2"/>
            </a:endParaRPr>
          </a:p>
          <a:p>
            <a:r>
              <a:rPr lang="x-none" dirty="0">
                <a:hlinkClick r:id="rId2"/>
              </a:rPr>
              <a:t>https</a:t>
            </a:r>
            <a:r>
              <a:rPr lang="x-none">
                <a:hlinkClick r:id="rId2"/>
              </a:rPr>
              <a:t>://</a:t>
            </a:r>
            <a:r>
              <a:rPr lang="x-none" smtClean="0">
                <a:hlinkClick r:id="rId2"/>
              </a:rPr>
              <a:t>www.youtube.com/watch?v=gS_IKgu6dTk&amp;t=1s </a:t>
            </a:r>
            <a:r>
              <a:rPr lang="x-none"/>
              <a:t>(lordoza</a:t>
            </a:r>
            <a:r>
              <a:rPr lang="x-none" smtClean="0"/>
              <a:t>)</a:t>
            </a:r>
            <a:endParaRPr lang="x-none" dirty="0">
              <a:hlinkClick r:id="rId2"/>
            </a:endParaRPr>
          </a:p>
          <a:p>
            <a:r>
              <a:rPr lang="x-none" dirty="0" smtClean="0">
                <a:hlinkClick r:id="rId2"/>
              </a:rPr>
              <a:t>https</a:t>
            </a:r>
            <a:r>
              <a:rPr lang="x-none" dirty="0">
                <a:hlinkClick r:id="rId2"/>
              </a:rPr>
              <a:t>://</a:t>
            </a:r>
            <a:r>
              <a:rPr lang="x-none" dirty="0" smtClean="0">
                <a:hlinkClick r:id="rId2"/>
              </a:rPr>
              <a:t>www.youtube.com/watch?v=jiAU2-YIhN0&amp;list=PLzPSnRtRgcdD5DtpdzUVffmrfdlNRNffJ</a:t>
            </a:r>
            <a:r>
              <a:rPr lang="x-none" dirty="0" smtClean="0"/>
              <a:t> (kifoza)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64408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68280"/>
          </a:xfrm>
        </p:spPr>
        <p:txBody>
          <a:bodyPr/>
          <a:lstStyle/>
          <a:p>
            <a:pPr algn="just"/>
            <a:r>
              <a:rPr lang="x-none" dirty="0" smtClean="0"/>
              <a:t>Dugotrajno nekretanje dovodi do slabosti mišića, kardiovaskularnih i disajnih problema. </a:t>
            </a:r>
          </a:p>
          <a:p>
            <a:pPr algn="just"/>
            <a:r>
              <a:rPr lang="x-none" dirty="0" smtClean="0"/>
              <a:t>Čest pratilac modernog načina života je preobimna i nepravilna ishrana koja dovodi do nagomilavanja masnog tkiva, koje posebno ugrožava krvne sudove. Usled smanjenog kapaciteta krvni sudovi ne dopremaju dovoljno krvi (hranljivih materija i kiseonika) do tkiva.</a:t>
            </a:r>
          </a:p>
        </p:txBody>
      </p:sp>
    </p:spTree>
    <p:extLst>
      <p:ext uri="{BB962C8B-B14F-4D97-AF65-F5344CB8AC3E}">
        <p14:creationId xmlns:p14="http://schemas.microsoft.com/office/powerpoint/2010/main" val="8626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x-none" sz="2800" dirty="0"/>
              <a:t>Slabost mišića u najvećem broju slučajeva dovodi do poremećaja normalnog uspravnog stava.</a:t>
            </a:r>
          </a:p>
          <a:p>
            <a:pPr algn="just"/>
            <a:r>
              <a:rPr lang="x-none" sz="2800" dirty="0"/>
              <a:t>Grupe mišića koje su zadužene za održanje pravilnog položaja pojedinih delova tela nazivaju se </a:t>
            </a:r>
            <a:r>
              <a:rPr lang="x-none" sz="2800" b="1" i="1" dirty="0"/>
              <a:t>posturalnom muskulaturom.</a:t>
            </a:r>
            <a:endParaRPr lang="x-none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173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80248"/>
          </a:xfrm>
        </p:spPr>
        <p:txBody>
          <a:bodyPr/>
          <a:lstStyle/>
          <a:p>
            <a:pPr algn="just"/>
            <a:r>
              <a:rPr lang="x-none" sz="2800" dirty="0" smtClean="0"/>
              <a:t>Pravilno držanje znači usklađivanje 639 mišića, 206 kostiju, nekoliko desetina organa, nekoliko stotina živaca, nekoliko litara krvi i ostalih telesnih tečnosti. </a:t>
            </a:r>
          </a:p>
          <a:p>
            <a:pPr algn="just"/>
            <a:r>
              <a:rPr lang="x-none" sz="2800" dirty="0" smtClean="0"/>
              <a:t>Po držanju tela može se zaključivati o opštem stanju čoveka. </a:t>
            </a:r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r>
              <a:rPr lang="x-none" sz="2800" dirty="0" smtClean="0"/>
              <a:t>Dobro držanje povoljno utiče na metabolizam organizma i probavu.</a:t>
            </a:r>
          </a:p>
          <a:p>
            <a:pPr algn="just"/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6355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x-none" sz="2800" dirty="0"/>
              <a:t>Telesno držanje je anatomska osnova za razvoj osnovnih psihomotoričkih sposobnosti i da spoljni oblik tela određuje položaj unutrašnjih organa i njihovo delovanje.</a:t>
            </a:r>
          </a:p>
          <a:p>
            <a:pPr algn="just"/>
            <a:r>
              <a:rPr lang="x-none" sz="2800" dirty="0"/>
              <a:t>Posledice mogu biti: malokrvnost, smanjen apetit, zatvorenost, glavobolja, neraspoloženje, brzo zamaranje, nervoza 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123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/>
              <a:t>Evolucija normalnog </a:t>
            </a:r>
            <a:r>
              <a:rPr lang="x-none" dirty="0" smtClean="0"/>
              <a:t>uspravnog </a:t>
            </a:r>
            <a:r>
              <a:rPr lang="x-none" dirty="0"/>
              <a:t>stava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x-none" dirty="0" smtClean="0"/>
              <a:t>U borbi za opstanak čovekov predak je započeo upotrebu novog dela tela- </a:t>
            </a:r>
            <a:r>
              <a:rPr lang="x-none" i="1" dirty="0" smtClean="0"/>
              <a:t>ruke</a:t>
            </a:r>
            <a:r>
              <a:rPr lang="x-none" dirty="0" smtClean="0"/>
              <a:t>.</a:t>
            </a:r>
          </a:p>
          <a:p>
            <a:pPr algn="just"/>
            <a:r>
              <a:rPr lang="x-none" dirty="0" smtClean="0"/>
              <a:t>Površina oslonca se podizanjem prednjih ekstremiteta smanjila za oko 10 puta, dok se težište tela podiglo za oko 2 puta. </a:t>
            </a:r>
          </a:p>
          <a:p>
            <a:pPr algn="just"/>
            <a:r>
              <a:rPr lang="x-none" dirty="0" smtClean="0"/>
              <a:t>Uspravna konstrukcija je po nekim autorima svoj kranji izgled dostigla još pre 20 000 godina. Međutim, ovaj proces još uvek traje. Pasivan položaj i nedovoljno angažovanje posturalnih mišića uzrokuje brojne degenerativne promene.</a:t>
            </a:r>
          </a:p>
          <a:p>
            <a:pPr algn="just"/>
            <a:endParaRPr lang="x-non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25" y="5283757"/>
            <a:ext cx="7372350" cy="153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58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Mehanika održanja uspravnog stava</a:t>
            </a:r>
            <a:endParaRPr lang="x-none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2808313" cy="42132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203848" y="1673352"/>
            <a:ext cx="5482952" cy="4718304"/>
          </a:xfrm>
        </p:spPr>
        <p:txBody>
          <a:bodyPr>
            <a:normAutofit fontScale="92500"/>
          </a:bodyPr>
          <a:lstStyle/>
          <a:p>
            <a:pPr algn="just"/>
            <a:r>
              <a:rPr lang="x-none" i="1" dirty="0" smtClean="0"/>
              <a:t>Kičmeni stub </a:t>
            </a:r>
            <a:r>
              <a:rPr lang="x-none" dirty="0" smtClean="0"/>
              <a:t>je anatomska baza tela. Predstavlja šupalj vitak koštani stub sastavljen od 33 ili 34 </a:t>
            </a:r>
            <a:r>
              <a:rPr lang="x-none" i="1" dirty="0" smtClean="0"/>
              <a:t>pršljenova</a:t>
            </a:r>
            <a:r>
              <a:rPr lang="x-none" dirty="0" smtClean="0"/>
              <a:t>. Kičmeni pršljenovi su podeljeni na 7 vratnih, 12 grudnih, 5 slabinskih, 5 krsnih, 4-5 trtičnih. </a:t>
            </a:r>
          </a:p>
          <a:p>
            <a:pPr algn="just"/>
            <a:r>
              <a:rPr lang="x-none" dirty="0" smtClean="0"/>
              <a:t>Nakon rođenja kičmeni stub je ravan, tek nakon 3-4 meseca nastaju fiziološke krivine u bočnoj ravni, kao posledica dizanja glave, sedenja i kasnije uspravljanja.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20865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263</TotalTime>
  <Words>1440</Words>
  <Application>Microsoft Office PowerPoint</Application>
  <PresentationFormat>On-screen Show (4:3)</PresentationFormat>
  <Paragraphs>88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Clarity</vt:lpstr>
      <vt:lpstr>Fizička  aktivnost</vt:lpstr>
      <vt:lpstr>Fizička aktivnost savremenog čoveka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Evolucija normalnog uspravnog stava</vt:lpstr>
      <vt:lpstr>Mehanika održanja uspravnog stava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Mehanizam stvaranja posturalnih poremećaja i telesnih deformiteta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Najčešći uzroci lošeg držanja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fizi</dc:title>
  <dc:creator>Admin</dc:creator>
  <cp:lastModifiedBy>Rosa</cp:lastModifiedBy>
  <cp:revision>27</cp:revision>
  <dcterms:created xsi:type="dcterms:W3CDTF">2017-10-08T17:51:44Z</dcterms:created>
  <dcterms:modified xsi:type="dcterms:W3CDTF">2020-11-20T11:09:16Z</dcterms:modified>
</cp:coreProperties>
</file>