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2B6F-9515-49D1-89AF-ED2CE14D9AF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976E-C7DE-4D96-BCE3-1BD977054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4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2B6F-9515-49D1-89AF-ED2CE14D9AF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976E-C7DE-4D96-BCE3-1BD977054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2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2B6F-9515-49D1-89AF-ED2CE14D9AF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976E-C7DE-4D96-BCE3-1BD977054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4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2B6F-9515-49D1-89AF-ED2CE14D9AF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976E-C7DE-4D96-BCE3-1BD977054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3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2B6F-9515-49D1-89AF-ED2CE14D9AF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976E-C7DE-4D96-BCE3-1BD977054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8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2B6F-9515-49D1-89AF-ED2CE14D9AF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976E-C7DE-4D96-BCE3-1BD977054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1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2B6F-9515-49D1-89AF-ED2CE14D9AF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976E-C7DE-4D96-BCE3-1BD977054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8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2B6F-9515-49D1-89AF-ED2CE14D9AF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976E-C7DE-4D96-BCE3-1BD977054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2B6F-9515-49D1-89AF-ED2CE14D9AF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976E-C7DE-4D96-BCE3-1BD977054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1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2B6F-9515-49D1-89AF-ED2CE14D9AF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976E-C7DE-4D96-BCE3-1BD977054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0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2B6F-9515-49D1-89AF-ED2CE14D9AF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976E-C7DE-4D96-BCE3-1BD977054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20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A2B6F-9515-49D1-89AF-ED2CE14D9AF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D976E-C7DE-4D96-BCE3-1BD977054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3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sz="5400" b="1" dirty="0" smtClean="0"/>
              <a:t>TRADICIONALNA KULTURA</a:t>
            </a:r>
            <a:endParaRPr lang="sr-Latn-R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95359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8600"/>
            <a:ext cx="7391400" cy="1600200"/>
          </a:xfrm>
        </p:spPr>
        <p:txBody>
          <a:bodyPr/>
          <a:lstStyle/>
          <a:p>
            <a:r>
              <a:rPr lang="en-US" dirty="0" smtClean="0"/>
              <a:t>TRADICIONALNA KULTURA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1524000"/>
            <a:ext cx="6553200" cy="29718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Folklor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ili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tradicionalna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 </a:t>
            </a:r>
            <a:r>
              <a:rPr lang="sr-Latn-RS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i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popularna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kultura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 je </a:t>
            </a:r>
            <a:r>
              <a:rPr lang="sr-Latn-RS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z</a:t>
            </a:r>
            <a:r>
              <a:rPr lang="en-US" sz="2800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ajedni</a:t>
            </a:r>
            <a:r>
              <a:rPr lang="sr-Latn-RS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č</a:t>
            </a:r>
            <a:r>
              <a:rPr lang="en-US" sz="2800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ki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termin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 </a:t>
            </a:r>
            <a:r>
              <a:rPr lang="sr-Latn-RS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za kr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e</a:t>
            </a:r>
            <a:r>
              <a:rPr lang="sr-Latn-RS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acije zasnovane na tradiciji kulturne zajednice, kojom se izražavaju pojedinci ili grupa koja prepoznaje očekivanja zajednice kao odraz njihovog kulturnog i socijalnog identiteta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; </a:t>
            </a:r>
            <a:r>
              <a:rPr lang="sr-Latn-RS" sz="2800" b="1" dirty="0" smtClean="0">
                <a:solidFill>
                  <a:schemeClr val="tx1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njihovih normi i vrednosti usmenim putem, imitacijom ili na neki drugi način. Njegove forme mogu biti jezik, literatura, muzika, ples, igre, mitologija, rituali, običaji, ručni rad, arhitektura i druge umetnosti. </a:t>
            </a: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ea typeface="Tahoma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521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TERMIN FOLKLOR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r-Latn-RS" b="1" dirty="0"/>
              <a:t>Termin folklor je uveo </a:t>
            </a:r>
            <a:r>
              <a:rPr lang="sr-Latn-RS" b="1" dirty="0" smtClean="0"/>
              <a:t>1846. e</a:t>
            </a:r>
            <a:r>
              <a:rPr lang="en-US" b="1" dirty="0" smtClean="0"/>
              <a:t>n</a:t>
            </a:r>
            <a:r>
              <a:rPr lang="sr-Latn-RS" b="1" dirty="0" smtClean="0"/>
              <a:t>gleski </a:t>
            </a:r>
            <a:r>
              <a:rPr lang="sr-Latn-RS" b="1" dirty="0"/>
              <a:t>erudita </a:t>
            </a:r>
            <a:r>
              <a:rPr lang="sr-Latn-RS" b="1" dirty="0" smtClean="0"/>
              <a:t>Vilijam Džon Toms prenoseć</a:t>
            </a:r>
            <a:r>
              <a:rPr lang="en-US" b="1" dirty="0"/>
              <a:t>i</a:t>
            </a:r>
            <a:r>
              <a:rPr lang="sr-Latn-RS" b="1" dirty="0"/>
              <a:t> u svom delu ,,znanje prostog naroda’’. U Americi dvadesetih godina XX veka usmena književnost </a:t>
            </a:r>
            <a:r>
              <a:rPr lang="en-US" b="1" dirty="0" smtClean="0"/>
              <a:t>I</a:t>
            </a:r>
            <a:r>
              <a:rPr lang="sr-Latn-RS" b="1" dirty="0" smtClean="0"/>
              <a:t>ndijanaca </a:t>
            </a:r>
            <a:r>
              <a:rPr lang="sr-Latn-RS" b="1" dirty="0"/>
              <a:t>se smatrala folklorom, jer Indijance nisu smatrali za ,,narod’’ u evropskom smislu. U Evropi i Nemačkoj folklor je narodno pripovedačko stvaralaštvo. Polovinom XIX veka stvaralaštvo prostog naroda je tretirano kao predmet istraživanja folklora, a u Engleskoj je </a:t>
            </a:r>
            <a:r>
              <a:rPr lang="sr-Latn-RS" b="1" dirty="0" smtClean="0"/>
              <a:t>to </a:t>
            </a:r>
            <a:r>
              <a:rPr lang="sr-Latn-RS" b="1" dirty="0"/>
              <a:t>sloj naroda koji čuva stare običaje - uglavnom seljaci.</a:t>
            </a:r>
            <a:r>
              <a:rPr lang="sr-Latn-RS" dirty="0"/>
              <a:t>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51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b="1" dirty="0" smtClean="0"/>
              <a:t>ETNOLOGIJA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r-Latn-RS" dirty="0" smtClean="0"/>
              <a:t> </a:t>
            </a:r>
            <a:r>
              <a:rPr lang="en-US" b="1" dirty="0" smtClean="0"/>
              <a:t>Е</a:t>
            </a:r>
            <a:r>
              <a:rPr lang="sr-Latn-RS" b="1" dirty="0" smtClean="0"/>
              <a:t>tnologija </a:t>
            </a:r>
            <a:r>
              <a:rPr lang="en-US" b="1" dirty="0" err="1" smtClean="0"/>
              <a:t>је</a:t>
            </a:r>
            <a:r>
              <a:rPr lang="en-US" b="1" dirty="0" smtClean="0"/>
              <a:t> </a:t>
            </a:r>
            <a:r>
              <a:rPr lang="en-US" b="1" dirty="0" err="1" smtClean="0"/>
              <a:t>po</a:t>
            </a:r>
            <a:r>
              <a:rPr lang="sr-Latn-RS" b="1" dirty="0" smtClean="0"/>
              <a:t>č</a:t>
            </a:r>
            <a:r>
              <a:rPr lang="en-US" b="1" dirty="0" err="1" smtClean="0"/>
              <a:t>ela</a:t>
            </a:r>
            <a:r>
              <a:rPr lang="en-US" b="1" dirty="0" smtClean="0"/>
              <a:t> da se </a:t>
            </a:r>
            <a:r>
              <a:rPr lang="en-US" b="1" dirty="0" err="1" smtClean="0"/>
              <a:t>formira</a:t>
            </a:r>
            <a:r>
              <a:rPr lang="en-US" b="1" dirty="0" smtClean="0"/>
              <a:t> u </a:t>
            </a:r>
            <a:r>
              <a:rPr lang="en-US" b="1" dirty="0" err="1" smtClean="0"/>
              <a:t>okviru</a:t>
            </a:r>
            <a:r>
              <a:rPr lang="en-US" b="1" dirty="0" smtClean="0"/>
              <a:t> </a:t>
            </a:r>
            <a:r>
              <a:rPr lang="en-US" b="1" dirty="0" err="1" smtClean="0"/>
              <a:t>statistike</a:t>
            </a:r>
            <a:r>
              <a:rPr lang="sr-Latn-RS" b="1" dirty="0" smtClean="0"/>
              <a:t> krajem XVIII veka. Već u prvim zapisima Kristijana Hajnriha Nimana etnologija se deli na učenje o zemlji i učenje o državi, a učenje o državi je uključivalo i učenje o naciji u kome je bilo i poznavanje zanata i privrede i običaja i kulture s druge strane. </a:t>
            </a:r>
            <a:r>
              <a:rPr lang="en-US" b="1" dirty="0" err="1"/>
              <a:t>Etnologija</a:t>
            </a:r>
            <a:r>
              <a:rPr lang="en-US" b="1" dirty="0"/>
              <a:t> </a:t>
            </a:r>
            <a:r>
              <a:rPr lang="en-US" b="1" dirty="0" err="1"/>
              <a:t>nastoji</a:t>
            </a:r>
            <a:r>
              <a:rPr lang="en-US" b="1" dirty="0"/>
              <a:t> i da </a:t>
            </a:r>
            <a:r>
              <a:rPr lang="en-US" b="1" dirty="0" err="1"/>
              <a:t>objasni</a:t>
            </a:r>
            <a:r>
              <a:rPr lang="en-US" b="1" dirty="0"/>
              <a:t> </a:t>
            </a:r>
            <a:r>
              <a:rPr lang="en-US" b="1" dirty="0" err="1"/>
              <a:t>strukturu</a:t>
            </a:r>
            <a:r>
              <a:rPr lang="en-US" b="1" dirty="0"/>
              <a:t> i </a:t>
            </a:r>
            <a:r>
              <a:rPr lang="en-US" b="1" dirty="0" err="1"/>
              <a:t>funkciju</a:t>
            </a:r>
            <a:r>
              <a:rPr lang="en-US" b="1" dirty="0"/>
              <a:t> </a:t>
            </a:r>
            <a:r>
              <a:rPr lang="en-US" b="1" dirty="0" err="1"/>
              <a:t>društvenih</a:t>
            </a:r>
            <a:r>
              <a:rPr lang="en-US" b="1" dirty="0"/>
              <a:t> i </a:t>
            </a:r>
            <a:r>
              <a:rPr lang="en-US" b="1" dirty="0" err="1"/>
              <a:t>kulturnih</a:t>
            </a:r>
            <a:r>
              <a:rPr lang="en-US" b="1" dirty="0"/>
              <a:t> </a:t>
            </a:r>
            <a:r>
              <a:rPr lang="en-US" b="1" dirty="0" err="1"/>
              <a:t>institucija</a:t>
            </a:r>
            <a:r>
              <a:rPr lang="en-US" b="1" dirty="0"/>
              <a:t>, </a:t>
            </a:r>
            <a:r>
              <a:rPr lang="en-US" b="1" dirty="0" err="1"/>
              <a:t>kao</a:t>
            </a:r>
            <a:r>
              <a:rPr lang="en-US" b="1" dirty="0"/>
              <a:t> i </a:t>
            </a:r>
            <a:r>
              <a:rPr lang="en-US" b="1" dirty="0" err="1"/>
              <a:t>arhaičnih</a:t>
            </a:r>
            <a:r>
              <a:rPr lang="en-US" b="1" dirty="0"/>
              <a:t> </a:t>
            </a:r>
            <a:r>
              <a:rPr lang="en-US" b="1" dirty="0" err="1"/>
              <a:t>oblika</a:t>
            </a:r>
            <a:r>
              <a:rPr lang="en-US" b="1" dirty="0"/>
              <a:t> </a:t>
            </a:r>
            <a:r>
              <a:rPr lang="en-US" b="1" dirty="0" err="1"/>
              <a:t>mišljenja</a:t>
            </a:r>
            <a:r>
              <a:rPr lang="en-US" b="1" dirty="0"/>
              <a:t>, da </a:t>
            </a:r>
            <a:r>
              <a:rPr lang="en-US" b="1" dirty="0" err="1"/>
              <a:t>odgonetne</a:t>
            </a:r>
            <a:r>
              <a:rPr lang="en-US" b="1" dirty="0"/>
              <a:t> </a:t>
            </a:r>
            <a:r>
              <a:rPr lang="en-US" b="1" dirty="0" err="1"/>
              <a:t>smisao</a:t>
            </a:r>
            <a:r>
              <a:rPr lang="en-US" b="1" dirty="0"/>
              <a:t> </a:t>
            </a:r>
            <a:r>
              <a:rPr lang="en-US" b="1" dirty="0" err="1"/>
              <a:t>različitih</a:t>
            </a:r>
            <a:r>
              <a:rPr lang="en-US" b="1" dirty="0"/>
              <a:t> </a:t>
            </a:r>
            <a:r>
              <a:rPr lang="en-US" b="1" dirty="0" err="1"/>
              <a:t>umetničkih</a:t>
            </a:r>
            <a:r>
              <a:rPr lang="en-US" b="1" dirty="0"/>
              <a:t> </a:t>
            </a:r>
            <a:r>
              <a:rPr lang="en-US" b="1" dirty="0" err="1"/>
              <a:t>tvorevina</a:t>
            </a:r>
            <a:r>
              <a:rPr lang="en-US" b="1" dirty="0"/>
              <a:t>, </a:t>
            </a:r>
            <a:r>
              <a:rPr lang="en-US" b="1" dirty="0" err="1"/>
              <a:t>tabua</a:t>
            </a:r>
            <a:r>
              <a:rPr lang="en-US" b="1" dirty="0"/>
              <a:t>, </a:t>
            </a:r>
            <a:r>
              <a:rPr lang="en-US" b="1" dirty="0" err="1"/>
              <a:t>rituala</a:t>
            </a:r>
            <a:r>
              <a:rPr lang="en-US" b="1" dirty="0"/>
              <a:t>, </a:t>
            </a:r>
            <a:r>
              <a:rPr lang="en-US" b="1" dirty="0" err="1"/>
              <a:t>pravila</a:t>
            </a:r>
            <a:r>
              <a:rPr lang="en-US" b="1" dirty="0"/>
              <a:t> </a:t>
            </a:r>
            <a:r>
              <a:rPr lang="en-US" b="1" dirty="0" err="1"/>
              <a:t>ponašanja</a:t>
            </a:r>
            <a:r>
              <a:rPr lang="en-US" b="1" dirty="0"/>
              <a:t> i </a:t>
            </a:r>
            <a:r>
              <a:rPr lang="en-US" b="1" dirty="0" err="1"/>
              <a:t>iracionalnih</a:t>
            </a:r>
            <a:r>
              <a:rPr lang="en-US" b="1" dirty="0"/>
              <a:t> </a:t>
            </a:r>
            <a:r>
              <a:rPr lang="en-US" b="1" dirty="0" err="1"/>
              <a:t>uverenja</a:t>
            </a:r>
            <a:r>
              <a:rPr lang="en-US" b="1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99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/>
              <a:t>ETNOGRAFIJA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r-Latn-RS" sz="2800" b="1" dirty="0" smtClean="0"/>
              <a:t>Reč </a:t>
            </a:r>
            <a:r>
              <a:rPr lang="sr-Latn-RS" sz="2800" b="1" dirty="0"/>
              <a:t>Etnografija se sastoji od reči ethnos-narod, graphéin-pisati, opisivati, tako da je njeno značenje opis naroda. Etnografija je deo etnologije </a:t>
            </a:r>
            <a:r>
              <a:rPr lang="sr-Latn-RS" sz="2800" b="1" dirty="0" smtClean="0"/>
              <a:t>koja se bavi istraživanjem i zapisivanjem materijalne i duhovne kulture 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је</a:t>
            </a:r>
            <a:r>
              <a:rPr lang="sr-Latn-RS" sz="2800" b="1" dirty="0" smtClean="0"/>
              <a:t>zik, obredi, vrednosti, verovanja). </a:t>
            </a:r>
            <a:endParaRPr lang="en-US" sz="2800" b="1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66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ANTROPOLOGIJA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Latn-RS" sz="2800" b="1" dirty="0" smtClean="0"/>
              <a:t>Antropologija izučava ljudske sličnosti i različitosti, običaje, verovanja i druge društvene i kulturne forme. Reč Antropologija potiče iz grčkog jezika i znači nauka o čoveku. Javlja se krajem XVI veka a kao naučna disciplina se utvrđuje krajem XIX veka. Ako je </a:t>
            </a:r>
            <a:r>
              <a:rPr lang="sr-Latn-RS" sz="2800" b="1" dirty="0"/>
              <a:t>etnografija prikupljanje podataka na terenu, onda antropologija teorijski analizira i tumači te podatke. Naravno, uvek se postavlja pitanje distance i subjektivnosti pogotovo kada se antropolog sam nađe na terenu i kasnije to istraživanje teorijski uobličava. </a:t>
            </a:r>
            <a:endParaRPr lang="en-US" sz="2800" b="1" dirty="0"/>
          </a:p>
          <a:p>
            <a:pPr algn="just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10363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OBI</a:t>
            </a:r>
            <a:r>
              <a:rPr lang="sr-Latn-RS" b="1" dirty="0"/>
              <a:t>Č</a:t>
            </a:r>
            <a:r>
              <a:rPr lang="en-US" b="1" dirty="0"/>
              <a:t>AJ I OBRED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Latn-RS" b="1" dirty="0"/>
              <a:t>Običaj </a:t>
            </a:r>
            <a:r>
              <a:rPr lang="sr-Latn-RS" b="1" dirty="0" smtClean="0"/>
              <a:t>je način kako se ponaša određena društvena grupa i koji se ponavlja u dugom vremenskom periodu. Ritual, obred i običaj se kod nekih autora pojavljuju kao sinonimi. Međutim, običaji odstupaju od rituala svojim psiho-socijalnim pravilima ili pravno običajnim pravilima. Običaj </a:t>
            </a:r>
            <a:r>
              <a:rPr lang="sr-Latn-RS" b="1" dirty="0"/>
              <a:t>je nešto što se prenosi živo i suštinski važno, dok je obred nešto što je spoljašnje i podložno je promenama.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06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479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Tahoma</vt:lpstr>
      <vt:lpstr>Office Theme</vt:lpstr>
      <vt:lpstr>TRADICIONALNA KULTURA</vt:lpstr>
      <vt:lpstr>TRADICIONALNA KULTURA</vt:lpstr>
      <vt:lpstr>TERMIN FOLKLOR</vt:lpstr>
      <vt:lpstr>ETNOLOGIJA</vt:lpstr>
      <vt:lpstr>ETNOGRAFIJA </vt:lpstr>
      <vt:lpstr>ANTROPOLOGIJA</vt:lpstr>
      <vt:lpstr>OBIČAJ I OBRED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30</cp:revision>
  <dcterms:created xsi:type="dcterms:W3CDTF">2019-11-18T17:25:37Z</dcterms:created>
  <dcterms:modified xsi:type="dcterms:W3CDTF">2020-11-24T19:12:11Z</dcterms:modified>
</cp:coreProperties>
</file>