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77" r:id="rId4"/>
    <p:sldId id="268" r:id="rId5"/>
    <p:sldId id="276" r:id="rId6"/>
    <p:sldId id="258" r:id="rId7"/>
    <p:sldId id="275" r:id="rId8"/>
    <p:sldId id="269" r:id="rId9"/>
    <p:sldId id="270" r:id="rId10"/>
    <p:sldId id="259" r:id="rId11"/>
    <p:sldId id="260" r:id="rId12"/>
    <p:sldId id="261" r:id="rId13"/>
    <p:sldId id="262" r:id="rId14"/>
    <p:sldId id="263" r:id="rId15"/>
    <p:sldId id="264" r:id="rId16"/>
    <p:sldId id="265" r:id="rId17"/>
    <p:sldId id="271" r:id="rId18"/>
    <p:sldId id="266" r:id="rId19"/>
    <p:sldId id="272" r:id="rId20"/>
    <p:sldId id="273" r:id="rId21"/>
    <p:sldId id="267"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p:cViewPr varScale="1">
        <p:scale>
          <a:sx n="107" d="100"/>
          <a:sy n="107" d="100"/>
        </p:scale>
        <p:origin x="176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9D3C3-2633-428B-8F09-C1B48BBE956E}"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159726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9D3C3-2633-428B-8F09-C1B48BBE956E}"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121835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9D3C3-2633-428B-8F09-C1B48BBE956E}"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F4CE-533B-49DE-A880-DE1A032B024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589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9D3C3-2633-428B-8F09-C1B48BBE956E}"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325828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9D3C3-2633-428B-8F09-C1B48BBE956E}"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F4CE-533B-49DE-A880-DE1A032B024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955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9D3C3-2633-428B-8F09-C1B48BBE956E}"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1374331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19D3C3-2633-428B-8F09-C1B48BBE956E}"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5475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19D3C3-2633-428B-8F09-C1B48BBE956E}"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119294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19D3C3-2633-428B-8F09-C1B48BBE956E}"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174701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9D3C3-2633-428B-8F09-C1B48BBE956E}"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170796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19D3C3-2633-428B-8F09-C1B48BBE956E}"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28512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19D3C3-2633-428B-8F09-C1B48BBE956E}" type="datetimeFigureOut">
              <a:rPr lang="en-US" smtClean="0"/>
              <a:t>12/13/19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100486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19D3C3-2633-428B-8F09-C1B48BBE956E}" type="datetimeFigureOut">
              <a:rPr lang="en-US" smtClean="0"/>
              <a:t>12/13/19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97211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9D3C3-2633-428B-8F09-C1B48BBE956E}" type="datetimeFigureOut">
              <a:rPr lang="en-US" smtClean="0"/>
              <a:t>12/13/19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32264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9D3C3-2633-428B-8F09-C1B48BBE956E}"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34669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9D3C3-2633-428B-8F09-C1B48BBE956E}"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0F4CE-533B-49DE-A880-DE1A032B0240}" type="slidenum">
              <a:rPr lang="en-US" smtClean="0"/>
              <a:t>‹#›</a:t>
            </a:fld>
            <a:endParaRPr lang="en-US"/>
          </a:p>
        </p:txBody>
      </p:sp>
    </p:spTree>
    <p:extLst>
      <p:ext uri="{BB962C8B-B14F-4D97-AF65-F5344CB8AC3E}">
        <p14:creationId xmlns:p14="http://schemas.microsoft.com/office/powerpoint/2010/main" val="7575118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19D3C3-2633-428B-8F09-C1B48BBE956E}" type="datetimeFigureOut">
              <a:rPr lang="en-US" smtClean="0"/>
              <a:t>12/13/19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460F4CE-533B-49DE-A880-DE1A032B0240}" type="slidenum">
              <a:rPr lang="en-US" smtClean="0"/>
              <a:t>‹#›</a:t>
            </a:fld>
            <a:endParaRPr lang="en-US"/>
          </a:p>
        </p:txBody>
      </p:sp>
    </p:spTree>
    <p:extLst>
      <p:ext uri="{BB962C8B-B14F-4D97-AF65-F5344CB8AC3E}">
        <p14:creationId xmlns:p14="http://schemas.microsoft.com/office/powerpoint/2010/main" val="15365673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endParaRPr lang="en-US" dirty="0"/>
          </a:p>
        </p:txBody>
      </p:sp>
      <p:sp>
        <p:nvSpPr>
          <p:cNvPr id="3" name="Subtitle 2"/>
          <p:cNvSpPr>
            <a:spLocks noGrp="1"/>
          </p:cNvSpPr>
          <p:nvPr>
            <p:ph type="subTitle" idx="1"/>
          </p:nvPr>
        </p:nvSpPr>
        <p:spPr>
          <a:xfrm>
            <a:off x="1524000" y="2819400"/>
            <a:ext cx="6400800" cy="1752600"/>
          </a:xfrm>
        </p:spPr>
        <p:txBody>
          <a:bodyPr>
            <a:normAutofit/>
          </a:bodyPr>
          <a:lstStyle/>
          <a:p>
            <a:r>
              <a:rPr lang="en-US" sz="3600" b="1" i="1" dirty="0" smtClean="0">
                <a:latin typeface="Times New Roman" panose="02020603050405020304" pitchFamily="18" charset="0"/>
                <a:cs typeface="Times New Roman" panose="02020603050405020304" pitchFamily="18" charset="0"/>
              </a:rPr>
              <a:t> </a:t>
            </a:r>
            <a:r>
              <a:rPr lang="x-none" sz="3600" b="1" i="1" dirty="0">
                <a:latin typeface="Times New Roman" panose="02020603050405020304" pitchFamily="18" charset="0"/>
                <a:cs typeface="Times New Roman" panose="02020603050405020304" pitchFamily="18" charset="0"/>
              </a:rPr>
              <a:t>Prva pomoć kod zapadanja stranog </a:t>
            </a:r>
            <a:r>
              <a:rPr lang="x-none" sz="3600" b="1" i="1" dirty="0" smtClean="0">
                <a:latin typeface="Times New Roman" panose="02020603050405020304" pitchFamily="18" charset="0"/>
                <a:cs typeface="Times New Roman" panose="02020603050405020304" pitchFamily="18" charset="0"/>
              </a:rPr>
              <a:t>tela</a:t>
            </a:r>
            <a:endParaRPr lang="en-US" sz="3600" b="1" i="1" dirty="0" smtClean="0">
              <a:latin typeface="Times New Roman" panose="02020603050405020304" pitchFamily="18" charset="0"/>
              <a:cs typeface="Times New Roman" panose="02020603050405020304" pitchFamily="18" charset="0"/>
            </a:endParaRPr>
          </a:p>
          <a:p>
            <a:endParaRPr lang="en-US"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074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zdr-gusen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674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x-none" sz="2000" b="1" i="1" dirty="0">
                <a:latin typeface="Times New Roman" panose="02020603050405020304" pitchFamily="18" charset="0"/>
                <a:cs typeface="Times New Roman" panose="02020603050405020304" pitchFamily="18" charset="0"/>
              </a:rPr>
              <a:t>Prva pomoć kod zapadanja stranog tela u disajne puteve</a:t>
            </a:r>
            <a:r>
              <a:rPr lang="en-US" b="1" i="1" dirty="0"/>
              <a:t/>
            </a:r>
            <a:br>
              <a:rPr lang="en-US" b="1" i="1" dirty="0"/>
            </a:br>
            <a:endParaRPr lang="en-US" dirty="0"/>
          </a:p>
        </p:txBody>
      </p:sp>
      <p:sp>
        <p:nvSpPr>
          <p:cNvPr id="3" name="Content Placeholder 2"/>
          <p:cNvSpPr>
            <a:spLocks noGrp="1"/>
          </p:cNvSpPr>
          <p:nvPr>
            <p:ph idx="1"/>
          </p:nvPr>
        </p:nvSpPr>
        <p:spPr>
          <a:xfrm>
            <a:off x="457200" y="1066800"/>
            <a:ext cx="8229600" cy="5562600"/>
          </a:xfrm>
        </p:spPr>
        <p:txBody>
          <a:bodyPr>
            <a:normAutofit fontScale="92500" lnSpcReduction="10000"/>
          </a:bodyPr>
          <a:lstStyle/>
          <a:p>
            <a:pPr>
              <a:buFont typeface="Wingdings" panose="05000000000000000000" pitchFamily="2" charset="2"/>
              <a:buChar char="v"/>
            </a:pPr>
            <a:r>
              <a:rPr lang="x-none" sz="1600" dirty="0">
                <a:latin typeface="Times New Roman" panose="02020603050405020304" pitchFamily="18" charset="0"/>
                <a:cs typeface="Times New Roman" panose="02020603050405020304" pitchFamily="18" charset="0"/>
              </a:rPr>
              <a:t>Simptomi:</a:t>
            </a:r>
            <a:endParaRPr lang="en-US" sz="1600" b="1" i="1" dirty="0">
              <a:latin typeface="Times New Roman" panose="02020603050405020304" pitchFamily="18" charset="0"/>
              <a:cs typeface="Times New Roman" panose="02020603050405020304" pitchFamily="18" charset="0"/>
            </a:endParaRPr>
          </a:p>
          <a:p>
            <a:pPr lvl="0"/>
            <a:r>
              <a:rPr lang="x-none" sz="1600" dirty="0">
                <a:latin typeface="Times New Roman" panose="02020603050405020304" pitchFamily="18" charset="0"/>
                <a:cs typeface="Times New Roman" panose="02020603050405020304" pitchFamily="18" charset="0"/>
              </a:rPr>
              <a:t>dete naglo počinje da se bori za vazduh,</a:t>
            </a:r>
            <a:endParaRPr lang="en-US" sz="1600" b="1" i="1" dirty="0">
              <a:latin typeface="Times New Roman" panose="02020603050405020304" pitchFamily="18" charset="0"/>
              <a:cs typeface="Times New Roman" panose="02020603050405020304" pitchFamily="18" charset="0"/>
            </a:endParaRPr>
          </a:p>
          <a:p>
            <a:pPr lvl="0"/>
            <a:r>
              <a:rPr lang="x-none" sz="1600" dirty="0">
                <a:latin typeface="Times New Roman" panose="02020603050405020304" pitchFamily="18" charset="0"/>
                <a:cs typeface="Times New Roman" panose="02020603050405020304" pitchFamily="18" charset="0"/>
              </a:rPr>
              <a:t>ne može da plače, govori ili da ispušta bilo kakav glas iz sebe,</a:t>
            </a:r>
            <a:endParaRPr lang="en-US" sz="1600" b="1" i="1" dirty="0">
              <a:latin typeface="Times New Roman" panose="02020603050405020304" pitchFamily="18" charset="0"/>
              <a:cs typeface="Times New Roman" panose="02020603050405020304" pitchFamily="18" charset="0"/>
            </a:endParaRPr>
          </a:p>
          <a:p>
            <a:pPr lvl="0"/>
            <a:r>
              <a:rPr lang="x-none" sz="1600" dirty="0">
                <a:latin typeface="Times New Roman" panose="02020603050405020304" pitchFamily="18" charset="0"/>
                <a:cs typeface="Times New Roman" panose="02020603050405020304" pitchFamily="18" charset="0"/>
              </a:rPr>
              <a:t>lice počinje da mu plavi,</a:t>
            </a:r>
            <a:endParaRPr lang="en-US" sz="1600" b="1" i="1" dirty="0">
              <a:latin typeface="Times New Roman" panose="02020603050405020304" pitchFamily="18" charset="0"/>
              <a:cs typeface="Times New Roman" panose="02020603050405020304" pitchFamily="18" charset="0"/>
            </a:endParaRPr>
          </a:p>
          <a:p>
            <a:pPr lvl="0"/>
            <a:r>
              <a:rPr lang="x-none" sz="1600" dirty="0">
                <a:latin typeface="Times New Roman" panose="02020603050405020304" pitchFamily="18" charset="0"/>
                <a:cs typeface="Times New Roman" panose="02020603050405020304" pitchFamily="18" charset="0"/>
              </a:rPr>
              <a:t>hvata se za grlo ili maše rukama,</a:t>
            </a:r>
            <a:endParaRPr lang="en-US" sz="1600" b="1" i="1" dirty="0">
              <a:latin typeface="Times New Roman" panose="02020603050405020304" pitchFamily="18" charset="0"/>
              <a:cs typeface="Times New Roman" panose="02020603050405020304" pitchFamily="18" charset="0"/>
            </a:endParaRPr>
          </a:p>
          <a:p>
            <a:pPr lvl="0"/>
            <a:r>
              <a:rPr lang="x-none" sz="1600" dirty="0">
                <a:latin typeface="Times New Roman" panose="02020603050405020304" pitchFamily="18" charset="0"/>
                <a:cs typeface="Times New Roman" panose="02020603050405020304" pitchFamily="18" charset="0"/>
              </a:rPr>
              <a:t>izgleda kao da je u panici,</a:t>
            </a:r>
            <a:endParaRPr lang="en-US" sz="1600" b="1" i="1" dirty="0">
              <a:latin typeface="Times New Roman" panose="02020603050405020304" pitchFamily="18" charset="0"/>
              <a:cs typeface="Times New Roman" panose="02020603050405020304" pitchFamily="18" charset="0"/>
            </a:endParaRPr>
          </a:p>
          <a:p>
            <a:pPr lvl="0"/>
            <a:r>
              <a:rPr lang="x-none" sz="1600" dirty="0">
                <a:latin typeface="Times New Roman" panose="02020603050405020304" pitchFamily="18" charset="0"/>
                <a:cs typeface="Times New Roman" panose="02020603050405020304" pitchFamily="18" charset="0"/>
              </a:rPr>
              <a:t>oči su mu razrogačene.</a:t>
            </a:r>
            <a:endParaRPr lang="en-US" sz="16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x-none" sz="1600" dirty="0">
                <a:latin typeface="Times New Roman" panose="02020603050405020304" pitchFamily="18" charset="0"/>
                <a:cs typeface="Times New Roman" panose="02020603050405020304" pitchFamily="18" charset="0"/>
              </a:rPr>
              <a:t>Simptomi zavise od:</a:t>
            </a:r>
            <a:endParaRPr lang="en-US" sz="1600" b="1" i="1" dirty="0">
              <a:latin typeface="Times New Roman" panose="02020603050405020304" pitchFamily="18" charset="0"/>
              <a:cs typeface="Times New Roman" panose="02020603050405020304" pitchFamily="18" charset="0"/>
            </a:endParaRPr>
          </a:p>
          <a:p>
            <a:pPr lvl="0"/>
            <a:r>
              <a:rPr lang="x-none" sz="1600" dirty="0">
                <a:latin typeface="Times New Roman" panose="02020603050405020304" pitchFamily="18" charset="0"/>
                <a:cs typeface="Times New Roman" panose="02020603050405020304" pitchFamily="18" charset="0"/>
              </a:rPr>
              <a:t>vremena proteklog od unošenja,</a:t>
            </a:r>
            <a:endParaRPr lang="en-US" sz="1600" b="1" i="1" dirty="0">
              <a:latin typeface="Times New Roman" panose="02020603050405020304" pitchFamily="18" charset="0"/>
              <a:cs typeface="Times New Roman" panose="02020603050405020304" pitchFamily="18" charset="0"/>
            </a:endParaRPr>
          </a:p>
          <a:p>
            <a:pPr lvl="0"/>
            <a:r>
              <a:rPr lang="x-none" sz="1600" dirty="0">
                <a:latin typeface="Times New Roman" panose="02020603050405020304" pitchFamily="18" charset="0"/>
                <a:cs typeface="Times New Roman" panose="02020603050405020304" pitchFamily="18" charset="0"/>
              </a:rPr>
              <a:t>vrste, oblika i veličine stranog tela,</a:t>
            </a:r>
            <a:endParaRPr lang="en-US" sz="1600" b="1" i="1" dirty="0">
              <a:latin typeface="Times New Roman" panose="02020603050405020304" pitchFamily="18" charset="0"/>
              <a:cs typeface="Times New Roman" panose="02020603050405020304" pitchFamily="18" charset="0"/>
            </a:endParaRPr>
          </a:p>
          <a:p>
            <a:pPr lvl="0"/>
            <a:r>
              <a:rPr lang="x-none" sz="1600" dirty="0">
                <a:latin typeface="Times New Roman" panose="02020603050405020304" pitchFamily="18" charset="0"/>
                <a:cs typeface="Times New Roman" panose="02020603050405020304" pitchFamily="18" charset="0"/>
              </a:rPr>
              <a:t>položaja stranog tela u disajnim putevima</a:t>
            </a:r>
            <a:r>
              <a:rPr lang="x-none"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endParaRPr lang="en-US" sz="1600" b="1" i="1"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P</a:t>
            </a:r>
            <a:r>
              <a:rPr lang="x-none" sz="1600" dirty="0" smtClean="0">
                <a:latin typeface="Times New Roman" panose="02020603050405020304" pitchFamily="18" charset="0"/>
                <a:cs typeface="Times New Roman" panose="02020603050405020304" pitchFamily="18" charset="0"/>
              </a:rPr>
              <a:t>ri </a:t>
            </a:r>
            <a:r>
              <a:rPr lang="x-none" sz="1600" dirty="0">
                <a:latin typeface="Times New Roman" panose="02020603050405020304" pitchFamily="18" charset="0"/>
                <a:cs typeface="Times New Roman" panose="02020603050405020304" pitchFamily="18" charset="0"/>
              </a:rPr>
              <a:t>delimičnoj neprolaznosti: čuje se hrapavo disanje, otežano se uzima vazduh, postoji nadražajni kašalj, glas je izobličen. Obično pomažu snažno kašljanje i čvrsti udarci po leđima među </a:t>
            </a:r>
            <a:r>
              <a:rPr lang="x-none" sz="1600" dirty="0" smtClean="0">
                <a:latin typeface="Times New Roman" panose="02020603050405020304" pitchFamily="18" charset="0"/>
                <a:cs typeface="Times New Roman" panose="02020603050405020304" pitchFamily="18" charset="0"/>
              </a:rPr>
              <a:t>lopaticama</a:t>
            </a:r>
            <a:r>
              <a:rPr lang="en-US" sz="1600" dirty="0" smtClean="0">
                <a:latin typeface="Times New Roman" panose="02020603050405020304" pitchFamily="18" charset="0"/>
                <a:cs typeface="Times New Roman" panose="02020603050405020304" pitchFamily="18" charset="0"/>
              </a:rPr>
              <a:t>.</a:t>
            </a:r>
          </a:p>
          <a:p>
            <a:pPr lvl="0">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P</a:t>
            </a:r>
            <a:r>
              <a:rPr lang="x-none" sz="1600" dirty="0" smtClean="0">
                <a:latin typeface="Times New Roman" panose="02020603050405020304" pitchFamily="18" charset="0"/>
                <a:cs typeface="Times New Roman" panose="02020603050405020304" pitchFamily="18" charset="0"/>
              </a:rPr>
              <a:t>ri </a:t>
            </a:r>
            <a:r>
              <a:rPr lang="x-none" sz="1600" dirty="0">
                <a:latin typeface="Times New Roman" panose="02020603050405020304" pitchFamily="18" charset="0"/>
                <a:cs typeface="Times New Roman" panose="02020603050405020304" pitchFamily="18" charset="0"/>
              </a:rPr>
              <a:t>potpunoj neprolaznosti: dete ne diše, ne kašlje, ne može da govori. Trči u paničnom strahu, prvo pobledi pa poplavi. Zbog manjka kiseonika u mozgu, za pola minuta gubi svest, potom prestaje rad srca i smrt nastupi za 4 - 7 minuta</a:t>
            </a:r>
            <a:r>
              <a:rPr lang="en-US" sz="1600" dirty="0">
                <a:latin typeface="Times New Roman" panose="02020603050405020304" pitchFamily="18" charset="0"/>
                <a:cs typeface="Times New Roman" panose="02020603050405020304" pitchFamily="18" charset="0"/>
              </a:rPr>
              <a:t>.</a:t>
            </a:r>
            <a:endParaRPr lang="en-US" sz="1600" b="1"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22612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152400"/>
            <a:ext cx="8229600" cy="4525963"/>
          </a:xfrm>
        </p:spPr>
        <p:txBody>
          <a:bodyPr>
            <a:normAutofit/>
          </a:bodyPr>
          <a:lstStyle/>
          <a:p>
            <a:r>
              <a:rPr lang="x-none" sz="1600" dirty="0">
                <a:latin typeface="Times New Roman" panose="02020603050405020304" pitchFamily="18" charset="0"/>
                <a:cs typeface="Times New Roman" panose="02020603050405020304" pitchFamily="18" charset="0"/>
              </a:rPr>
              <a:t>kad primetimo da je detetu nešto zapelo u ustima treba da pokušajmo da ga navedemo da se nakašlje, jer je kašalj prirodni način da se izbaci strano telo. Položaj u trenutku kad strano telo još ne smeta nije važan, dete će se instinktivno postaviti kako </a:t>
            </a:r>
            <a:r>
              <a:rPr lang="x-none" sz="1600" dirty="0" smtClean="0">
                <a:latin typeface="Times New Roman" panose="02020603050405020304" pitchFamily="18" charset="0"/>
                <a:cs typeface="Times New Roman" panose="02020603050405020304" pitchFamily="18" charset="0"/>
              </a:rPr>
              <a:t>treba</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15711"/>
            <a:ext cx="43815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 y="3913138"/>
            <a:ext cx="5334000" cy="2308324"/>
          </a:xfrm>
          <a:prstGeom prst="rect">
            <a:avLst/>
          </a:prstGeom>
          <a:noFill/>
        </p:spPr>
        <p:txBody>
          <a:bodyPr wrap="square" rtlCol="0">
            <a:spAutoFit/>
          </a:bodyPr>
          <a:lstStyle/>
          <a:p>
            <a:pPr marL="285750" lvl="0" indent="-285750">
              <a:buFont typeface="Arial" panose="020B0604020202020204" pitchFamily="34" charset="0"/>
              <a:buChar char="•"/>
            </a:pPr>
            <a:r>
              <a:rPr lang="x-none" dirty="0">
                <a:latin typeface="Times New Roman" panose="02020603050405020304" pitchFamily="18" charset="0"/>
                <a:cs typeface="Times New Roman" panose="02020603050405020304" pitchFamily="18" charset="0"/>
              </a:rPr>
              <a:t>sledeći korak je da uhvatimo dete za donju vilicu i položimo ga preko svog kolena. Ako smo dešnjaci i držimo detetovu vilicu desnom rukom, onda preko desnog kolena. Ako smo levoruki, obratno. Drugom, slobodnom rukom, udaramo dete dlanom pet puta između lopatica (pazimo da ga ne udarimo po glavi). Glava je okrenuta naniže, tako da predmet ispadne, a ne da se vrati u grlo.</a:t>
            </a:r>
            <a:endParaRPr lang="en-US" b="1" i="1" dirty="0">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50793"/>
            <a:ext cx="295794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164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Ð ÐµÐ·ÑÐ»ÑÐ°Ñ ÑÐ»Ð¸ÐºÐ° Ð·Ð° ÐÑÐ²Ð° Ð¿Ð¾Ð¼Ð¾Ñ ÐºÐ¾Ð´ Ð·Ð°Ð¿Ð°Ð´Ð°ÑÐ° ÑÑÑÐ°Ð½Ð¾Ð³ ÑÐµÐ»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7769616" cy="315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39436" y="4191000"/>
            <a:ext cx="8382000" cy="1569660"/>
          </a:xfrm>
          <a:prstGeom prst="rect">
            <a:avLst/>
          </a:prstGeom>
          <a:noFill/>
        </p:spPr>
        <p:txBody>
          <a:bodyPr wrap="square" rtlCol="0">
            <a:spAutoFit/>
          </a:bodyPr>
          <a:lstStyle/>
          <a:p>
            <a:pPr marL="285750" indent="-285750">
              <a:buFont typeface="Arial" panose="020B0604020202020204" pitchFamily="34" charset="0"/>
              <a:buChar char="•"/>
            </a:pPr>
            <a:r>
              <a:rPr lang="x-none" sz="1600" dirty="0">
                <a:latin typeface="Times New Roman" panose="02020603050405020304" pitchFamily="18" charset="0"/>
                <a:cs typeface="Times New Roman" panose="02020603050405020304" pitchFamily="18" charset="0"/>
              </a:rPr>
              <a:t>posle pet udaraca dlanom, ako predmet nije ispao, podignemo dete i preduzmamo takozvani Hajmlihov zahvat, ispod dijafragme. Hajmlihov zahvat se obavlja tako što je jedna šaka savijena u pesnicu, sa palcem u ostalim prstima, dok je druga šaka obuhvata tako da je palac okrenut ka grudnoj kosti. Zahvat se obavlja tako što se tako stisnute šake uz pritisak energično okrenu polukružno. Tako se izvrši pritisak na grudni koš, izbaci se vazduh i oslobode disajni putevi. Tu tehniku treba smenjivati sa pokušajem izbacivanja preko kolena,</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954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5aea86731b852fcdbc3-618x9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6191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2000" y="2895600"/>
            <a:ext cx="8001000" cy="1754326"/>
          </a:xfrm>
          <a:prstGeom prst="rect">
            <a:avLst/>
          </a:prstGeom>
          <a:noFill/>
        </p:spPr>
        <p:txBody>
          <a:bodyPr wrap="square" rtlCol="0">
            <a:spAutoFit/>
          </a:bodyPr>
          <a:lstStyle/>
          <a:p>
            <a:pPr marL="285750" lvl="0" indent="-285750">
              <a:buFont typeface="Arial" panose="020B0604020202020204" pitchFamily="34" charset="0"/>
              <a:buChar char="•"/>
            </a:pPr>
            <a:r>
              <a:rPr lang="x-none" dirty="0">
                <a:latin typeface="Times New Roman" panose="02020603050405020304" pitchFamily="18" charset="0"/>
                <a:cs typeface="Times New Roman" panose="02020603050405020304" pitchFamily="18" charset="0"/>
              </a:rPr>
              <a:t>ako dete izgubi svest, treba ga položiti na leđa i povesti računa o tome da su mu disajni putevi slobodni i da više nema ništa u ustima. Potom pozvati hitnu pomoć</a:t>
            </a:r>
            <a:r>
              <a:rPr lang="x-none"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lvl="0"/>
            <a:endParaRPr lang="en-US"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x-none" dirty="0">
                <a:latin typeface="Times New Roman" panose="02020603050405020304" pitchFamily="18" charset="0"/>
                <a:cs typeface="Times New Roman" panose="02020603050405020304" pitchFamily="18" charset="0"/>
              </a:rPr>
              <a:t>Samo u slučaju da se predmet koji sprečava disanje dobro vidi i štrči toliko da može dobro da se uhvati, on se sme vaditi rukama. Ako ne, nikako ne treba detetu stavljati prste u usta, jer postoji opasnost da se predmet još više </a:t>
            </a:r>
            <a:r>
              <a:rPr lang="x-none" dirty="0" smtClean="0">
                <a:latin typeface="Times New Roman" panose="02020603050405020304" pitchFamily="18" charset="0"/>
                <a:cs typeface="Times New Roman" panose="02020603050405020304" pitchFamily="18" charset="0"/>
              </a:rPr>
              <a:t>zaglavi</a:t>
            </a:r>
            <a:r>
              <a:rPr lang="en-US" dirty="0" smtClean="0">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p:txBody>
      </p:sp>
      <p:pic>
        <p:nvPicPr>
          <p:cNvPr id="6147" name="Picture 3" descr="bysimagesbawb330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800600"/>
            <a:ext cx="47625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16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8229600" cy="646331"/>
          </a:xfrm>
          <a:prstGeom prst="rect">
            <a:avLst/>
          </a:prstGeom>
        </p:spPr>
        <p:txBody>
          <a:bodyPr wrap="square">
            <a:spAutoFit/>
          </a:bodyPr>
          <a:lstStyle/>
          <a:p>
            <a:pPr marL="285750" lvl="0" indent="-285750">
              <a:buFont typeface="Arial" panose="020B0604020202020204" pitchFamily="34" charset="0"/>
              <a:buChar char="•"/>
            </a:pPr>
            <a:r>
              <a:rPr lang="en-US" dirty="0" err="1"/>
              <a:t>ako</a:t>
            </a:r>
            <a:r>
              <a:rPr lang="en-US" dirty="0"/>
              <a:t> je </a:t>
            </a:r>
            <a:r>
              <a:rPr lang="en-US" dirty="0" err="1"/>
              <a:t>dete</a:t>
            </a:r>
            <a:r>
              <a:rPr lang="en-US" dirty="0"/>
              <a:t> u </a:t>
            </a:r>
            <a:r>
              <a:rPr lang="en-US" dirty="0" err="1"/>
              <a:t>nesvesti</a:t>
            </a:r>
            <a:r>
              <a:rPr lang="en-US" dirty="0"/>
              <a:t>, u </a:t>
            </a:r>
            <a:r>
              <a:rPr lang="en-US" dirty="0" err="1"/>
              <a:t>očekivanju</a:t>
            </a:r>
            <a:r>
              <a:rPr lang="en-US" dirty="0"/>
              <a:t> </a:t>
            </a:r>
            <a:r>
              <a:rPr lang="en-US" dirty="0" err="1"/>
              <a:t>hitne</a:t>
            </a:r>
            <a:r>
              <a:rPr lang="en-US" dirty="0"/>
              <a:t> </a:t>
            </a:r>
            <a:r>
              <a:rPr lang="en-US" dirty="0" err="1"/>
              <a:t>pomoći</a:t>
            </a:r>
            <a:r>
              <a:rPr lang="en-US" dirty="0"/>
              <a:t> </a:t>
            </a:r>
            <a:r>
              <a:rPr lang="en-US" dirty="0" err="1"/>
              <a:t>treba</a:t>
            </a:r>
            <a:r>
              <a:rPr lang="en-US" dirty="0"/>
              <a:t> mu </a:t>
            </a:r>
            <a:r>
              <a:rPr lang="en-US" dirty="0" err="1"/>
              <a:t>dati</a:t>
            </a:r>
            <a:r>
              <a:rPr lang="en-US" dirty="0"/>
              <a:t> </a:t>
            </a:r>
            <a:r>
              <a:rPr lang="en-US" dirty="0" err="1"/>
              <a:t>veštačko</a:t>
            </a:r>
            <a:r>
              <a:rPr lang="en-US" dirty="0"/>
              <a:t> </a:t>
            </a:r>
            <a:r>
              <a:rPr lang="en-US" dirty="0" err="1"/>
              <a:t>disanje</a:t>
            </a:r>
            <a:r>
              <a:rPr lang="en-US" dirty="0"/>
              <a:t>: tri </a:t>
            </a:r>
            <a:r>
              <a:rPr lang="en-US" dirty="0" err="1"/>
              <a:t>puta</a:t>
            </a:r>
            <a:r>
              <a:rPr lang="en-US" dirty="0"/>
              <a:t> </a:t>
            </a:r>
            <a:r>
              <a:rPr lang="en-US" dirty="0" err="1"/>
              <a:t>po</a:t>
            </a:r>
            <a:r>
              <a:rPr lang="en-US" dirty="0"/>
              <a:t> pet </a:t>
            </a:r>
            <a:r>
              <a:rPr lang="en-US" dirty="0" err="1"/>
              <a:t>udisaja</a:t>
            </a:r>
            <a:r>
              <a:rPr lang="en-US" dirty="0"/>
              <a:t>, </a:t>
            </a:r>
            <a:r>
              <a:rPr lang="en-US" dirty="0" err="1"/>
              <a:t>praćenih</a:t>
            </a:r>
            <a:r>
              <a:rPr lang="en-US" dirty="0"/>
              <a:t> </a:t>
            </a:r>
            <a:r>
              <a:rPr lang="en-US" dirty="0" err="1"/>
              <a:t>sa</a:t>
            </a:r>
            <a:r>
              <a:rPr lang="en-US" dirty="0"/>
              <a:t> </a:t>
            </a:r>
            <a:r>
              <a:rPr lang="en-US" dirty="0" err="1"/>
              <a:t>trideset</a:t>
            </a:r>
            <a:r>
              <a:rPr lang="en-US" dirty="0"/>
              <a:t> </a:t>
            </a:r>
            <a:r>
              <a:rPr lang="en-US" dirty="0" err="1"/>
              <a:t>kompresija</a:t>
            </a:r>
            <a:r>
              <a:rPr lang="en-US" dirty="0"/>
              <a:t> </a:t>
            </a:r>
            <a:r>
              <a:rPr lang="en-US" dirty="0" err="1"/>
              <a:t>grudnog</a:t>
            </a:r>
            <a:r>
              <a:rPr lang="en-US" dirty="0"/>
              <a:t> </a:t>
            </a:r>
            <a:r>
              <a:rPr lang="en-US" dirty="0" err="1"/>
              <a:t>koša</a:t>
            </a:r>
            <a:r>
              <a:rPr lang="en-US" dirty="0"/>
              <a:t> (</a:t>
            </a:r>
            <a:r>
              <a:rPr lang="en-US" dirty="0" err="1"/>
              <a:t>srčane</a:t>
            </a:r>
            <a:r>
              <a:rPr lang="en-US" dirty="0"/>
              <a:t> </a:t>
            </a:r>
            <a:r>
              <a:rPr lang="en-US" dirty="0" err="1"/>
              <a:t>masaže</a:t>
            </a:r>
            <a:r>
              <a:rPr lang="en-US" dirty="0"/>
              <a:t>)</a:t>
            </a:r>
            <a:r>
              <a:rPr lang="x-none" dirty="0"/>
              <a:t>.</a:t>
            </a:r>
            <a:endParaRPr lang="en-US" b="1" i="1" dirty="0"/>
          </a:p>
        </p:txBody>
      </p:sp>
      <p:pic>
        <p:nvPicPr>
          <p:cNvPr id="7170" name="Picture 2" descr="Ð ÐµÐ·ÑÐ»ÑÐ°Ñ ÑÐ»Ð¸ÐºÐ° Ð·Ð° veÅ¡taÄko disanje deci kod guÅ¡e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143000"/>
            <a:ext cx="8763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88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x-none" sz="2000" b="1" i="1" dirty="0">
                <a:latin typeface="Times New Roman" panose="02020603050405020304" pitchFamily="18" charset="0"/>
                <a:cs typeface="Times New Roman" panose="02020603050405020304" pitchFamily="18" charset="0"/>
              </a:rPr>
              <a:t>Prva pomoć kod zapadanja stranog tela u nosu</a:t>
            </a:r>
            <a:r>
              <a:rPr lang="en-US" b="1" i="1" dirty="0"/>
              <a:t/>
            </a:r>
            <a:br>
              <a:rPr lang="en-US" b="1" i="1" dirty="0"/>
            </a:br>
            <a:endParaRPr lang="en-US" dirty="0"/>
          </a:p>
        </p:txBody>
      </p:sp>
      <p:sp>
        <p:nvSpPr>
          <p:cNvPr id="3" name="Content Placeholder 2"/>
          <p:cNvSpPr>
            <a:spLocks noGrp="1"/>
          </p:cNvSpPr>
          <p:nvPr>
            <p:ph idx="1"/>
          </p:nvPr>
        </p:nvSpPr>
        <p:spPr>
          <a:xfrm>
            <a:off x="347662" y="914400"/>
            <a:ext cx="8229600" cy="5479473"/>
          </a:xfrm>
        </p:spPr>
        <p:txBody>
          <a:bodyPr>
            <a:normAutofit/>
          </a:bodyPr>
          <a:lstStyle/>
          <a:p>
            <a:r>
              <a:rPr lang="x-none" sz="2400" dirty="0">
                <a:latin typeface="Times New Roman" panose="02020603050405020304" pitchFamily="18" charset="0"/>
                <a:cs typeface="Times New Roman" panose="02020603050405020304" pitchFamily="18" charset="0"/>
              </a:rPr>
              <a:t>Deca uguraju u nos predmete iz okoline (deo igračaka, zrnevlje, delovi olovaka i slično). Posebno su učestala strana tela u nosu kod dece u uzrastu između 18 i 30 meseci. </a:t>
            </a:r>
            <a:endParaRPr lang="en-US" sz="2400" dirty="0" smtClean="0">
              <a:latin typeface="Times New Roman" panose="02020603050405020304" pitchFamily="18" charset="0"/>
              <a:cs typeface="Times New Roman" panose="02020603050405020304" pitchFamily="18" charset="0"/>
            </a:endParaRPr>
          </a:p>
          <a:p>
            <a:r>
              <a:rPr lang="x-none" sz="2400" dirty="0" smtClean="0">
                <a:latin typeface="Times New Roman" panose="02020603050405020304" pitchFamily="18" charset="0"/>
                <a:cs typeface="Times New Roman" panose="02020603050405020304" pitchFamily="18" charset="0"/>
              </a:rPr>
              <a:t>U </a:t>
            </a:r>
            <a:r>
              <a:rPr lang="x-none" sz="2400" dirty="0">
                <a:latin typeface="Times New Roman" panose="02020603050405020304" pitchFamily="18" charset="0"/>
                <a:cs typeface="Times New Roman" panose="02020603050405020304" pitchFamily="18" charset="0"/>
              </a:rPr>
              <a:t>tom periodu dete upoznaje svoje telo prvenstveno pipanjem, pa se često dešava da dete stavi neki predmet u otvor na nosu koji je „otkrilo</a:t>
            </a:r>
            <a:r>
              <a:rPr lang="x-none"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pic>
        <p:nvPicPr>
          <p:cNvPr id="8194" name="Picture 2" descr="Ð ÐµÐ·ÑÐ»ÑÐ°Ñ ÑÐ»Ð¸ÐºÐ° Ð·Ð° strani predmet u no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3352800"/>
            <a:ext cx="35909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73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x-none" dirty="0">
                <a:latin typeface="Times New Roman" panose="02020603050405020304" pitchFamily="18" charset="0"/>
                <a:cs typeface="Times New Roman" panose="02020603050405020304" pitchFamily="18" charset="0"/>
              </a:rPr>
              <a:t>Strano telo koje je prodrelo u nos izaziva refleks kijanja kojim organizam pokušava da izbaci strano telo. Ako u tome ne uspe razvije se reakcija sluznice, praćena sekrecijom i ponekad krvarenjem.</a:t>
            </a:r>
            <a:endParaRPr lang="en-US" b="1" i="1" dirty="0">
              <a:latin typeface="Times New Roman" panose="02020603050405020304" pitchFamily="18" charset="0"/>
              <a:cs typeface="Times New Roman" panose="02020603050405020304" pitchFamily="18" charset="0"/>
            </a:endParaRPr>
          </a:p>
          <a:p>
            <a:r>
              <a:rPr lang="x-none" dirty="0">
                <a:latin typeface="Times New Roman" panose="02020603050405020304" pitchFamily="18" charset="0"/>
                <a:cs typeface="Times New Roman" panose="02020603050405020304" pitchFamily="18" charset="0"/>
              </a:rPr>
              <a:t>Nikada ne smemo sami pokušavati izvaditi strano telo iz nosa jer ono može da sklizne u dušnik i tako dovede do gušenja. </a:t>
            </a:r>
            <a:endParaRPr lang="en-US" dirty="0" smtClean="0">
              <a:latin typeface="Times New Roman" panose="02020603050405020304" pitchFamily="18" charset="0"/>
              <a:cs typeface="Times New Roman" panose="02020603050405020304" pitchFamily="18" charset="0"/>
            </a:endParaRPr>
          </a:p>
          <a:p>
            <a:r>
              <a:rPr lang="x-none" dirty="0" smtClean="0">
                <a:latin typeface="Times New Roman" panose="02020603050405020304" pitchFamily="18" charset="0"/>
                <a:cs typeface="Times New Roman" panose="02020603050405020304" pitchFamily="18" charset="0"/>
              </a:rPr>
              <a:t>Strana </a:t>
            </a:r>
            <a:r>
              <a:rPr lang="x-none" dirty="0">
                <a:latin typeface="Times New Roman" panose="02020603050405020304" pitchFamily="18" charset="0"/>
                <a:cs typeface="Times New Roman" panose="02020603050405020304" pitchFamily="18" charset="0"/>
              </a:rPr>
              <a:t>tela u nosu su najčešće sitni predmeti kojima se deca igraju (dugmići, mali klikeri, komadići papira ili plastelina), delovi igračaka ili </a:t>
            </a:r>
            <a:r>
              <a:rPr lang="en-US" dirty="0">
                <a:latin typeface="Times New Roman" panose="02020603050405020304" pitchFamily="18" charset="0"/>
                <a:cs typeface="Times New Roman" panose="02020603050405020304" pitchFamily="18" charset="0"/>
              </a:rPr>
              <a:t> </a:t>
            </a:r>
            <a:r>
              <a:rPr lang="x-none" dirty="0">
                <a:latin typeface="Times New Roman" panose="02020603050405020304" pitchFamily="18" charset="0"/>
                <a:cs typeface="Times New Roman" panose="02020603050405020304" pitchFamily="18" charset="0"/>
              </a:rPr>
              <a:t>semenke različitih plodova, koje tom prilikom uguraju u nosnu šupljinu. </a:t>
            </a:r>
            <a:endParaRPr lang="en-US" dirty="0" smtClean="0">
              <a:latin typeface="Times New Roman" panose="02020603050405020304" pitchFamily="18" charset="0"/>
              <a:cs typeface="Times New Roman" panose="02020603050405020304" pitchFamily="18" charset="0"/>
            </a:endParaRPr>
          </a:p>
          <a:p>
            <a:r>
              <a:rPr lang="x-none" dirty="0" smtClean="0">
                <a:latin typeface="Times New Roman" panose="02020603050405020304" pitchFamily="18" charset="0"/>
                <a:cs typeface="Times New Roman" panose="02020603050405020304" pitchFamily="18" charset="0"/>
              </a:rPr>
              <a:t>Prvi </a:t>
            </a:r>
            <a:r>
              <a:rPr lang="x-none" dirty="0">
                <a:latin typeface="Times New Roman" panose="02020603050405020304" pitchFamily="18" charset="0"/>
                <a:cs typeface="Times New Roman" panose="02020603050405020304" pitchFamily="18" charset="0"/>
              </a:rPr>
              <a:t>znaci koji pobuđuju sumnju na prisustvo stranog tela u nosu su bol i otežano disanje na jednu stranu nosa, dok se sluzavo - gnojava sekrecija iz nosa pojavljuje nešto kasnije.</a:t>
            </a:r>
            <a:endParaRPr lang="en-US" b="1"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80241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x-none" sz="2000" b="1" i="1" dirty="0">
                <a:latin typeface="Times New Roman" panose="02020603050405020304" pitchFamily="18" charset="0"/>
                <a:cs typeface="Times New Roman" panose="02020603050405020304" pitchFamily="18" charset="0"/>
              </a:rPr>
              <a:t>Prva pomoć kod zapadanja stranog tela u uhu </a:t>
            </a:r>
            <a:r>
              <a:rPr lang="en-US" b="1" i="1" dirty="0"/>
              <a:t/>
            </a:r>
            <a:br>
              <a:rPr lang="en-US" b="1" i="1" dirty="0"/>
            </a:b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6029" y="990600"/>
            <a:ext cx="2742007" cy="215221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036" y="1056842"/>
            <a:ext cx="3324225" cy="2085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3657600"/>
            <a:ext cx="77724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Deca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često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stavljaju</a:t>
            </a:r>
            <a:r>
              <a:rPr lang="en-US" sz="2400" dirty="0">
                <a:latin typeface="Times New Roman" panose="02020603050405020304" pitchFamily="18" charset="0"/>
                <a:cs typeface="Times New Roman" panose="02020603050405020304" pitchFamily="18" charset="0"/>
              </a:rPr>
              <a:t> male </a:t>
            </a:r>
            <a:r>
              <a:rPr lang="en-US" sz="2400" dirty="0" err="1">
                <a:latin typeface="Times New Roman" panose="02020603050405020304" pitchFamily="18" charset="0"/>
                <a:cs typeface="Times New Roman" panose="02020603050405020304" pitchFamily="18" charset="0"/>
              </a:rPr>
              <a:t>predmete</a:t>
            </a:r>
            <a:r>
              <a:rPr lang="en-US" sz="2400" dirty="0">
                <a:latin typeface="Times New Roman" panose="02020603050405020304" pitchFamily="18" charset="0"/>
                <a:cs typeface="Times New Roman" panose="02020603050405020304" pitchFamily="18" charset="0"/>
              </a:rPr>
              <a:t> u </a:t>
            </a:r>
            <a:r>
              <a:rPr lang="en-US" sz="2400" dirty="0" err="1">
                <a:latin typeface="Times New Roman" panose="02020603050405020304" pitchFamily="18" charset="0"/>
                <a:cs typeface="Times New Roman" panose="02020603050405020304" pitchFamily="18" charset="0"/>
              </a:rPr>
              <a:t>svoje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drugog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deteta</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Ukoliko</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se ne </a:t>
            </a:r>
            <a:r>
              <a:rPr lang="en-US" sz="2400" dirty="0" err="1">
                <a:latin typeface="Times New Roman" panose="02020603050405020304" pitchFamily="18" charset="0"/>
                <a:cs typeface="Times New Roman" panose="02020603050405020304" pitchFamily="18" charset="0"/>
              </a:rPr>
              <a:t>odregauje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vreme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strani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predmet</a:t>
            </a:r>
            <a:r>
              <a:rPr lang="en-US" sz="2400" dirty="0">
                <a:latin typeface="Times New Roman" panose="02020603050405020304" pitchFamily="18" charset="0"/>
                <a:cs typeface="Times New Roman" panose="02020603050405020304" pitchFamily="18" charset="0"/>
              </a:rPr>
              <a:t> u </a:t>
            </a:r>
            <a:r>
              <a:rPr lang="en-US" sz="2400" dirty="0" err="1">
                <a:latin typeface="Times New Roman" panose="02020603050405020304" pitchFamily="18" charset="0"/>
                <a:cs typeface="Times New Roman" panose="02020603050405020304" pitchFamily="18" charset="0"/>
              </a:rPr>
              <a:t>uhu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može</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izazove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infekciju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gubitak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sluha</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Dok</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odrasli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uglavnom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osete</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im</a:t>
            </a:r>
            <a:r>
              <a:rPr lang="en-US" sz="2400" dirty="0">
                <a:latin typeface="Times New Roman" panose="02020603050405020304" pitchFamily="18" charset="0"/>
                <a:cs typeface="Times New Roman" panose="02020603050405020304" pitchFamily="18" charset="0"/>
              </a:rPr>
              <a:t> se </a:t>
            </a:r>
            <a:r>
              <a:rPr lang="en-US" sz="2400" dirty="0" err="1">
                <a:latin typeface="Times New Roman" panose="02020603050405020304" pitchFamily="18" charset="0"/>
                <a:cs typeface="Times New Roman" panose="02020603050405020304" pitchFamily="18" charset="0"/>
              </a:rPr>
              <a:t>nešto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zaglavilo</a:t>
            </a:r>
            <a:r>
              <a:rPr lang="en-US" sz="2400" dirty="0">
                <a:latin typeface="Times New Roman" panose="02020603050405020304" pitchFamily="18" charset="0"/>
                <a:cs typeface="Times New Roman" panose="02020603050405020304" pitchFamily="18" charset="0"/>
              </a:rPr>
              <a:t> u </a:t>
            </a:r>
            <a:r>
              <a:rPr lang="en-US" sz="2400" dirty="0" err="1">
                <a:latin typeface="Times New Roman" panose="02020603050405020304" pitchFamily="18" charset="0"/>
                <a:cs typeface="Times New Roman" panose="02020603050405020304" pitchFamily="18" charset="0"/>
              </a:rPr>
              <a:t>uhu</a:t>
            </a:r>
            <a:r>
              <a:rPr lang="en-US" sz="2400" dirty="0">
                <a:latin typeface="Times New Roman" panose="02020603050405020304" pitchFamily="18" charset="0"/>
                <a:cs typeface="Times New Roman" panose="02020603050405020304" pitchFamily="18" charset="0"/>
              </a:rPr>
              <a:t>, mala </a:t>
            </a:r>
            <a:r>
              <a:rPr lang="en-US" sz="2400" dirty="0" err="1">
                <a:latin typeface="Times New Roman" panose="02020603050405020304" pitchFamily="18" charset="0"/>
                <a:cs typeface="Times New Roman" panose="02020603050405020304" pitchFamily="18" charset="0"/>
              </a:rPr>
              <a:t>dece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često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nisu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svesna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šta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izaziva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ove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simptome</a:t>
            </a:r>
            <a:r>
              <a:rPr lang="en-U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57464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285750" indent="-285750"/>
            <a:r>
              <a:rPr lang="en-US" dirty="0">
                <a:latin typeface="Times New Roman" panose="02020603050405020304" pitchFamily="18" charset="0"/>
                <a:cs typeface="Times New Roman" panose="02020603050405020304" pitchFamily="18" charset="0"/>
              </a:rPr>
              <a:t>Strano </a:t>
            </a:r>
            <a:r>
              <a:rPr lang="en-US" dirty="0" err="1">
                <a:latin typeface="Times New Roman" panose="02020603050405020304" pitchFamily="18" charset="0"/>
                <a:cs typeface="Times New Roman" panose="02020603050405020304" pitchFamily="18" charset="0"/>
              </a:rPr>
              <a:t>telo</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uhu</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definiše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šta</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spoljašnjem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slušnom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kanalu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kanal</a:t>
            </a:r>
            <a:r>
              <a:rPr lang="en-US" dirty="0">
                <a:latin typeface="Times New Roman" panose="02020603050405020304" pitchFamily="18" charset="0"/>
                <a:cs typeface="Times New Roman" panose="02020603050405020304" pitchFamily="18" charset="0"/>
              </a:rPr>
              <a:t> od </a:t>
            </a:r>
            <a:r>
              <a:rPr lang="en-US" dirty="0" err="1">
                <a:latin typeface="Times New Roman" panose="02020603050405020304" pitchFamily="18" charset="0"/>
                <a:cs typeface="Times New Roman" panose="02020603050405020304" pitchFamily="18" charset="0"/>
              </a:rPr>
              <a:t>ušne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školjke</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bubne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tamo</a:t>
            </a:r>
            <a:r>
              <a:rPr lang="en-US" dirty="0">
                <a:latin typeface="Times New Roman" panose="02020603050405020304" pitchFamily="18" charset="0"/>
                <a:cs typeface="Times New Roman" panose="02020603050405020304" pitchFamily="18" charset="0"/>
              </a:rPr>
              <a:t> ne </a:t>
            </a:r>
            <a:r>
              <a:rPr lang="en-US" dirty="0" err="1">
                <a:latin typeface="Times New Roman" panose="02020603050405020304" pitchFamily="18" charset="0"/>
                <a:cs typeface="Times New Roman" panose="02020603050405020304" pitchFamily="18" charset="0"/>
              </a:rPr>
              <a:t>pripada</a:t>
            </a:r>
            <a:r>
              <a:rPr lang="en-US" dirty="0">
                <a:latin typeface="Times New Roman" panose="02020603050405020304" pitchFamily="18" charset="0"/>
                <a:cs typeface="Times New Roman" panose="02020603050405020304" pitchFamily="18" charset="0"/>
              </a:rPr>
              <a:t>. To </a:t>
            </a:r>
            <a:r>
              <a:rPr lang="en-US" dirty="0" err="1">
                <a:latin typeface="Times New Roman" panose="02020603050405020304" pitchFamily="18" charset="0"/>
                <a:cs typeface="Times New Roman" panose="02020603050405020304" pitchFamily="18" charset="0"/>
              </a:rPr>
              <a:t>mogu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komadići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pamuka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štapića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čišćenje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ušiju</a:t>
            </a:r>
            <a:r>
              <a:rPr lang="en-US" dirty="0">
                <a:latin typeface="Times New Roman" panose="02020603050405020304" pitchFamily="18" charset="0"/>
                <a:cs typeface="Times New Roman" panose="02020603050405020304" pitchFamily="18" charset="0"/>
              </a:rPr>
              <a:t>, male </a:t>
            </a:r>
            <a:r>
              <a:rPr lang="en-US" dirty="0" err="1">
                <a:latin typeface="Times New Roman" panose="02020603050405020304" pitchFamily="18" charset="0"/>
                <a:cs typeface="Times New Roman" panose="02020603050405020304" pitchFamily="18" charset="0"/>
              </a:rPr>
              <a:t>igračke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naušnice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insekt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hrana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npr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pasulj</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63494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381000" y="1066800"/>
            <a:ext cx="8229600" cy="5943600"/>
          </a:xfrm>
        </p:spPr>
        <p:txBody>
          <a:bodyPr/>
          <a:lstStyle/>
          <a:p>
            <a:pPr marL="0" indent="0" algn="ctr">
              <a:buNone/>
            </a:pPr>
            <a:r>
              <a:rPr lang="x-none" sz="1600" b="1" i="1" dirty="0">
                <a:latin typeface="Times New Roman" panose="02020603050405020304" pitchFamily="18" charset="0"/>
                <a:cs typeface="Times New Roman" panose="02020603050405020304" pitchFamily="18" charset="0"/>
              </a:rPr>
              <a:t>“NIKO NIJE UČINIO VEĆU GREŠKU OD OSOBE KOJA NIJE PREDUZELA NIŠTA ZATO ŠTO JE MOGLA DA UČINI MALO.“ Edmund </a:t>
            </a:r>
            <a:r>
              <a:rPr lang="x-none" sz="1600" b="1" i="1" dirty="0" smtClean="0">
                <a:latin typeface="Times New Roman" panose="02020603050405020304" pitchFamily="18" charset="0"/>
                <a:cs typeface="Times New Roman" panose="02020603050405020304" pitchFamily="18" charset="0"/>
              </a:rPr>
              <a:t>Burke</a:t>
            </a:r>
            <a:endParaRPr lang="en-US" sz="1600" b="1" i="1" dirty="0" smtClean="0">
              <a:latin typeface="Times New Roman" panose="02020603050405020304" pitchFamily="18" charset="0"/>
              <a:cs typeface="Times New Roman" panose="02020603050405020304" pitchFamily="18" charset="0"/>
            </a:endParaRPr>
          </a:p>
          <a:p>
            <a:pPr marL="0" indent="0" algn="ctr">
              <a:buNone/>
            </a:pPr>
            <a:endParaRPr lang="en-US" sz="1600" b="1" i="1" dirty="0">
              <a:latin typeface="Times New Roman" panose="02020603050405020304" pitchFamily="18" charset="0"/>
              <a:cs typeface="Times New Roman" panose="02020603050405020304" pitchFamily="18" charset="0"/>
            </a:endParaRPr>
          </a:p>
          <a:p>
            <a:r>
              <a:rPr lang="x-none" sz="2800" dirty="0">
                <a:latin typeface="Times New Roman" panose="02020603050405020304" pitchFamily="18" charset="0"/>
                <a:cs typeface="Times New Roman" panose="02020603050405020304" pitchFamily="18" charset="0"/>
              </a:rPr>
              <a:t>Svako dete je dragocena, jedinstvena ličnost, koja se razvija u skladu sa svojim kapacitetima i svojim </a:t>
            </a:r>
            <a:r>
              <a:rPr lang="x-none" sz="2800" dirty="0" smtClean="0">
                <a:latin typeface="Times New Roman" panose="02020603050405020304" pitchFamily="18" charset="0"/>
                <a:cs typeface="Times New Roman" panose="02020603050405020304" pitchFamily="18" charset="0"/>
              </a:rPr>
              <a:t>ritmom. </a:t>
            </a:r>
            <a:endParaRPr lang="en-US" sz="2800" dirty="0" smtClean="0">
              <a:latin typeface="Times New Roman" panose="02020603050405020304" pitchFamily="18" charset="0"/>
              <a:cs typeface="Times New Roman" panose="02020603050405020304" pitchFamily="18" charset="0"/>
            </a:endParaRPr>
          </a:p>
          <a:p>
            <a:r>
              <a:rPr lang="x-none" sz="2800" dirty="0" smtClean="0">
                <a:latin typeface="Times New Roman" panose="02020603050405020304" pitchFamily="18" charset="0"/>
                <a:cs typeface="Times New Roman" panose="02020603050405020304" pitchFamily="18" charset="0"/>
              </a:rPr>
              <a:t>U </a:t>
            </a:r>
            <a:r>
              <a:rPr lang="x-none" sz="2800" dirty="0">
                <a:latin typeface="Times New Roman" panose="02020603050405020304" pitchFamily="18" charset="0"/>
                <a:cs typeface="Times New Roman" panose="02020603050405020304" pitchFamily="18" charset="0"/>
              </a:rPr>
              <a:t>skladu sa humanističkim shvatanjem ljudske prirode, Kamenov ističe da se „na dete gleda kao na nosioca dobra koje treba učvrstiti, pre svega dobrim primerima i pružanjem prilika da to dobro u sebi izrazi kroz odgovarajuća </a:t>
            </a:r>
            <a:r>
              <a:rPr lang="x-none" sz="2800" dirty="0" smtClean="0">
                <a:latin typeface="Times New Roman" panose="02020603050405020304" pitchFamily="18" charset="0"/>
                <a:cs typeface="Times New Roman" panose="02020603050405020304" pitchFamily="18" charset="0"/>
              </a:rPr>
              <a:t>dela</a:t>
            </a:r>
            <a:endParaRPr lang="en-US" sz="28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619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Treba </a:t>
            </a:r>
            <a:r>
              <a:rPr lang="en-US" dirty="0" err="1">
                <a:latin typeface="Times New Roman" panose="02020603050405020304" pitchFamily="18" charset="0"/>
                <a:cs typeface="Times New Roman" panose="02020603050405020304" pitchFamily="18" charset="0"/>
              </a:rPr>
              <a:t>izbegavati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samostalno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uklanjanje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pomoću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ruku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drugih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instrumenata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izbegavati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uklanjanje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krupnih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insekata</a:t>
            </a:r>
            <a:r>
              <a:rPr lang="en-US" dirty="0">
                <a:latin typeface="Times New Roman" panose="02020603050405020304" pitchFamily="18" charset="0"/>
                <a:cs typeface="Times New Roman" panose="02020603050405020304" pitchFamily="18" charset="0"/>
              </a:rPr>
              <a:t> pre </a:t>
            </a:r>
            <a:r>
              <a:rPr lang="en-US" dirty="0" err="1">
                <a:latin typeface="Times New Roman" panose="02020603050405020304" pitchFamily="18" charset="0"/>
                <a:cs typeface="Times New Roman" panose="02020603050405020304" pitchFamily="18" charset="0"/>
              </a:rPr>
              <a:t>nego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što</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prvo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ubiju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postoji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veća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verovatnoća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oštećenja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ušnog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kanala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izbegavati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irigaciju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pasulja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ušnog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kanala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može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izazvati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oticanje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pasulja</a:t>
            </a:r>
            <a:r>
              <a:rPr lang="en-US" dirty="0">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1677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2200" b="1" i="1" dirty="0">
                <a:latin typeface="Times New Roman" panose="02020603050405020304" pitchFamily="18" charset="0"/>
                <a:cs typeface="Times New Roman" panose="02020603050405020304" pitchFamily="18" charset="0"/>
              </a:rPr>
              <a:t>Zaključak</a:t>
            </a:r>
            <a:r>
              <a:rPr lang="en-US" b="1" i="1" dirty="0"/>
              <a:t/>
            </a:r>
            <a:br>
              <a:rPr lang="en-US" b="1" i="1" dirty="0"/>
            </a:br>
            <a:endParaRPr lang="en-US" dirty="0"/>
          </a:p>
        </p:txBody>
      </p:sp>
      <p:sp>
        <p:nvSpPr>
          <p:cNvPr id="3" name="Content Placeholder 2"/>
          <p:cNvSpPr>
            <a:spLocks noGrp="1"/>
          </p:cNvSpPr>
          <p:nvPr>
            <p:ph idx="1"/>
          </p:nvPr>
        </p:nvSpPr>
        <p:spPr>
          <a:xfrm>
            <a:off x="609600" y="914400"/>
            <a:ext cx="8229600" cy="4525963"/>
          </a:xfrm>
        </p:spPr>
        <p:txBody>
          <a:bodyPr>
            <a:normAutofit/>
          </a:bodyPr>
          <a:lstStyle/>
          <a:p>
            <a:pPr marL="457200" lvl="0" indent="-457200">
              <a:buFont typeface="+mj-lt"/>
              <a:buAutoNum type="arabicPeriod"/>
            </a:pPr>
            <a:r>
              <a:rPr lang="en-US" sz="2800" dirty="0" smtClean="0">
                <a:latin typeface="Times New Roman" panose="02020603050405020304" pitchFamily="18" charset="0"/>
                <a:cs typeface="Times New Roman" panose="02020603050405020304" pitchFamily="18" charset="0"/>
              </a:rPr>
              <a:t>D</a:t>
            </a:r>
            <a:r>
              <a:rPr lang="x-none" sz="2800" dirty="0" smtClean="0">
                <a:latin typeface="Times New Roman" panose="02020603050405020304" pitchFamily="18" charset="0"/>
                <a:cs typeface="Times New Roman" panose="02020603050405020304" pitchFamily="18" charset="0"/>
              </a:rPr>
              <a:t>eca </a:t>
            </a:r>
            <a:r>
              <a:rPr lang="x-none" sz="2800" dirty="0">
                <a:latin typeface="Times New Roman" panose="02020603050405020304" pitchFamily="18" charset="0"/>
                <a:cs typeface="Times New Roman" panose="02020603050405020304" pitchFamily="18" charset="0"/>
              </a:rPr>
              <a:t>mlađa od četiri godine bi trebalo da izbegavaju hranu od koje mogu da se uguše. To uključuje koštunjavo voće, presnu šargarepu, tvrde kokice ili bombone,</a:t>
            </a:r>
            <a:endParaRPr lang="en-US" sz="2800" b="1" i="1"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800" dirty="0">
                <a:latin typeface="Times New Roman" panose="02020603050405020304" pitchFamily="18" charset="0"/>
                <a:cs typeface="Times New Roman" panose="02020603050405020304" pitchFamily="18" charset="0"/>
              </a:rPr>
              <a:t>D</a:t>
            </a:r>
            <a:r>
              <a:rPr lang="x-none" sz="2800" dirty="0" smtClean="0">
                <a:latin typeface="Times New Roman" panose="02020603050405020304" pitchFamily="18" charset="0"/>
                <a:cs typeface="Times New Roman" panose="02020603050405020304" pitchFamily="18" charset="0"/>
              </a:rPr>
              <a:t>ok </a:t>
            </a:r>
            <a:r>
              <a:rPr lang="x-none" sz="2800" dirty="0">
                <a:latin typeface="Times New Roman" panose="02020603050405020304" pitchFamily="18" charset="0"/>
                <a:cs typeface="Times New Roman" panose="02020603050405020304" pitchFamily="18" charset="0"/>
              </a:rPr>
              <a:t>jede, dete bi trebalo da sedi mirno, uzima male zalogaje hrane i da ne priča i ne smeje se sa punim ustima,</a:t>
            </a:r>
            <a:endParaRPr lang="en-US" sz="2800" b="1" i="1"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88736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lvl="0" indent="-457200">
              <a:buFont typeface="+mj-lt"/>
              <a:buAutoNum type="arabicPeriod"/>
            </a:pPr>
            <a:r>
              <a:rPr lang="en-US" dirty="0">
                <a:latin typeface="Times New Roman" panose="02020603050405020304" pitchFamily="18" charset="0"/>
                <a:cs typeface="Times New Roman" panose="02020603050405020304" pitchFamily="18" charset="0"/>
              </a:rPr>
              <a:t>T</a:t>
            </a:r>
            <a:r>
              <a:rPr lang="x-none" dirty="0">
                <a:latin typeface="Times New Roman" panose="02020603050405020304" pitchFamily="18" charset="0"/>
                <a:cs typeface="Times New Roman" panose="02020603050405020304" pitchFamily="18" charset="0"/>
              </a:rPr>
              <a:t>reba se postarati da u detetovoj okolini nikad ne budu predmeti koje bi moglo da stavi u nos, uho ili usta i izazove gušenje: baloni, delovi od hemijske olovke, novčići, perle, baterije...</a:t>
            </a:r>
            <a:endParaRPr lang="en-US" b="1" i="1"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dirty="0">
                <a:latin typeface="Times New Roman" panose="02020603050405020304" pitchFamily="18" charset="0"/>
                <a:cs typeface="Times New Roman" panose="02020603050405020304" pitchFamily="18" charset="0"/>
              </a:rPr>
              <a:t>D</a:t>
            </a:r>
            <a:r>
              <a:rPr lang="x-none" dirty="0">
                <a:latin typeface="Times New Roman" panose="02020603050405020304" pitchFamily="18" charset="0"/>
                <a:cs typeface="Times New Roman" panose="02020603050405020304" pitchFamily="18" charset="0"/>
              </a:rPr>
              <a:t>ozvoliti detetu da se igra sa igračkama koje imaju sitne delove jedino uz nadzor odraslih.</a:t>
            </a:r>
            <a:endParaRPr lang="en-US" b="1"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3388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x-none" dirty="0">
                <a:latin typeface="Times New Roman" panose="02020603050405020304" pitchFamily="18" charset="0"/>
                <a:cs typeface="Times New Roman" panose="02020603050405020304" pitchFamily="18" charset="0"/>
              </a:rPr>
              <a:t>Odnosno, dete se shvata kao aktivno biće sa velikim razvojnim potencijalima u čijem su mu ostvarivanju potrebni pomoć, podrška i podsticaj kako bi se pravilno razvijalo i osposobljavalo za život.</a:t>
            </a:r>
            <a:endParaRPr lang="en-US" b="1"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530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x-none" dirty="0">
                <a:latin typeface="Times New Roman" panose="02020603050405020304" pitchFamily="18" charset="0"/>
                <a:cs typeface="Times New Roman" panose="02020603050405020304" pitchFamily="18" charset="0"/>
              </a:rPr>
              <a:t>Pritom, osnovni zadatak prve pomoći je očuvanje ljudskih života, i nju čine jednostavne veštine koje mogu da se nauče, a koje u nekim slučajevima mogu da spasu život. </a:t>
            </a:r>
            <a:endParaRPr lang="en-US" dirty="0" smtClean="0">
              <a:latin typeface="Times New Roman" panose="02020603050405020304" pitchFamily="18" charset="0"/>
              <a:cs typeface="Times New Roman" panose="02020603050405020304" pitchFamily="18" charset="0"/>
            </a:endParaRPr>
          </a:p>
          <a:p>
            <a:r>
              <a:rPr lang="x-none" dirty="0" smtClean="0">
                <a:latin typeface="Times New Roman" panose="02020603050405020304" pitchFamily="18" charset="0"/>
                <a:cs typeface="Times New Roman" panose="02020603050405020304" pitchFamily="18" charset="0"/>
              </a:rPr>
              <a:t>Pre </a:t>
            </a:r>
            <a:r>
              <a:rPr lang="x-none" dirty="0">
                <a:latin typeface="Times New Roman" panose="02020603050405020304" pitchFamily="18" charset="0"/>
                <a:cs typeface="Times New Roman" panose="02020603050405020304" pitchFamily="18" charset="0"/>
              </a:rPr>
              <a:t>ukazivanja prve pomoći, prvo i osnovno je zaštititi sebe i ne pokušavati činiti nešto što bi moglo da nas dovede u opasnost.</a:t>
            </a:r>
            <a:endParaRPr lang="en-US" dirty="0">
              <a:latin typeface="Times New Roman" panose="02020603050405020304" pitchFamily="18" charset="0"/>
              <a:cs typeface="Times New Roman" panose="02020603050405020304" pitchFamily="18" charset="0"/>
            </a:endParaRPr>
          </a:p>
          <a:p>
            <a:pPr marL="0" indent="0">
              <a:buNone/>
            </a:pPr>
            <a:endParaRPr lang="en-US" b="1"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492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x-none" dirty="0">
                <a:latin typeface="Times New Roman" panose="02020603050405020304" pitchFamily="18" charset="0"/>
                <a:cs typeface="Times New Roman" panose="02020603050405020304" pitchFamily="18" charset="0"/>
              </a:rPr>
              <a:t>Osnovna pravila kojih bi se trebalo pridržavati prilikom pružanja prve pomoći su: ne paničiti, voditi brigu o sopstvenoj i sigurnosti povređenog, spasiti život, ne naškoditi i ne raditi više nego što treba.</a:t>
            </a:r>
            <a:endParaRPr lang="en-US" b="1"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3524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x-none" sz="2200" b="1" i="1" dirty="0">
                <a:latin typeface="Times New Roman" panose="02020603050405020304" pitchFamily="18" charset="0"/>
                <a:cs typeface="Times New Roman" panose="02020603050405020304" pitchFamily="18" charset="0"/>
              </a:rPr>
              <a:t>Prva pomoć kod zapadanja stranog tela</a:t>
            </a:r>
            <a:r>
              <a:rPr lang="en-US" b="1" i="1" dirty="0"/>
              <a:t/>
            </a:r>
            <a:br>
              <a:rPr lang="en-US" b="1" i="1" dirty="0"/>
            </a:br>
            <a:endParaRPr lang="en-US" dirty="0"/>
          </a:p>
        </p:txBody>
      </p:sp>
      <p:sp>
        <p:nvSpPr>
          <p:cNvPr id="3" name="Content Placeholder 2"/>
          <p:cNvSpPr>
            <a:spLocks noGrp="1"/>
          </p:cNvSpPr>
          <p:nvPr>
            <p:ph idx="1"/>
          </p:nvPr>
        </p:nvSpPr>
        <p:spPr>
          <a:xfrm>
            <a:off x="609600" y="838200"/>
            <a:ext cx="8229600" cy="5715000"/>
          </a:xfrm>
        </p:spPr>
        <p:txBody>
          <a:bodyPr>
            <a:normAutofit/>
          </a:bodyPr>
          <a:lstStyle/>
          <a:p>
            <a:r>
              <a:rPr lang="en-US" sz="2800" dirty="0" smtClean="0">
                <a:latin typeface="Times New Roman" panose="02020603050405020304" pitchFamily="18" charset="0"/>
                <a:cs typeface="Times New Roman" panose="02020603050405020304" pitchFamily="18" charset="0"/>
              </a:rPr>
              <a:t>O</a:t>
            </a:r>
            <a:r>
              <a:rPr lang="vi-VN" sz="2800" dirty="0" smtClean="0">
                <a:latin typeface="Times New Roman" panose="02020603050405020304" pitchFamily="18" charset="0"/>
                <a:cs typeface="Times New Roman" panose="02020603050405020304" pitchFamily="18" charset="0"/>
              </a:rPr>
              <a:t>d prve do pete godine deca stavljaju u usta razne predmete na koje naiđu. </a:t>
            </a:r>
          </a:p>
          <a:p>
            <a:r>
              <a:rPr lang="vi-VN" sz="2800" dirty="0" smtClean="0">
                <a:latin typeface="Times New Roman" panose="02020603050405020304" pitchFamily="18" charset="0"/>
                <a:cs typeface="Times New Roman" panose="02020603050405020304" pitchFamily="18" charset="0"/>
              </a:rPr>
              <a:t>Dete najčešće „nešto proguta“ u prvoj godini života, jer u usta stavlja sve što mu se nađe na putu njegovog otkrivanja sveta, i umesto da ode u organe za varenje, ono ostaje zaglavljeno u disajnim putevima. </a:t>
            </a:r>
          </a:p>
          <a:p>
            <a:endParaRPr lang="en-US" sz="1600" dirty="0" smtClean="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54634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a:latin typeface="Times New Roman" panose="02020603050405020304" pitchFamily="18" charset="0"/>
                <a:cs typeface="Times New Roman" panose="02020603050405020304" pitchFamily="18" charset="0"/>
              </a:rPr>
              <a:t>Kada dođe do zaglavljenja stranog tela u ždrelu, potpuno ili delimično se zatvara otvor dušnika i onemogućuje se protok vazduha. </a:t>
            </a:r>
          </a:p>
          <a:p>
            <a:r>
              <a:rPr lang="vi-VN" dirty="0">
                <a:latin typeface="Times New Roman" panose="02020603050405020304" pitchFamily="18" charset="0"/>
                <a:cs typeface="Times New Roman" panose="02020603050405020304" pitchFamily="18" charset="0"/>
              </a:rPr>
              <a:t>Začepljenje dušnika i dušnica udahnutim stranim sadržajem dovodi do njihovog potpunog ili delimičnog zatvaranja, što se manifestuje naglim prestankom disanja, ili otežanim disanjem kod delimične opstrukcije.</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56069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Do </a:t>
            </a:r>
            <a:r>
              <a:rPr lang="en-US" dirty="0" err="1">
                <a:latin typeface="Times New Roman" panose="02020603050405020304" pitchFamily="18" charset="0"/>
                <a:cs typeface="Times New Roman" panose="02020603050405020304" pitchFamily="18" charset="0"/>
              </a:rPr>
              <a:t>gušenja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može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doći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jede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zalogaji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tečnost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umesto</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digestivni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trakt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upadnu</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disajne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puteve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Veća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koštice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voća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bombone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igračke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obično</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zaustave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ulasku</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disajne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puteve</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grkljanu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početku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dušnika</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Manja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mogu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prodreti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dublje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sve</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pluća</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čak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hrana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što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viršle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grožđe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može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blokirati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dušnik</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samim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može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dovesti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gušenja</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Žvaka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takođe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može</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bude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opasna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dospe</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dušnik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izbegavati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davati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maloj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deci</a:t>
            </a:r>
            <a:r>
              <a:rPr lang="en-US" dirty="0">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vi-VN" dirty="0"/>
          </a:p>
          <a:p>
            <a:endParaRPr lang="en-US" dirty="0"/>
          </a:p>
        </p:txBody>
      </p:sp>
    </p:spTree>
    <p:extLst>
      <p:ext uri="{BB962C8B-B14F-4D97-AF65-F5344CB8AC3E}">
        <p14:creationId xmlns:p14="http://schemas.microsoft.com/office/powerpoint/2010/main" val="10249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Ulaskom </a:t>
            </a:r>
            <a:r>
              <a:rPr lang="en-US" dirty="0" err="1">
                <a:latin typeface="Times New Roman" panose="02020603050405020304" pitchFamily="18" charset="0"/>
                <a:cs typeface="Times New Roman" panose="02020603050405020304" pitchFamily="18" charset="0"/>
              </a:rPr>
              <a:t>stranog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tela</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disajne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puteve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nastaje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veoma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dramatična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slika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iznenada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postaje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otežano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dete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guši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kašlje</a:t>
            </a:r>
            <a:r>
              <a:rPr lang="en-US" dirty="0">
                <a:latin typeface="Times New Roman" panose="02020603050405020304" pitchFamily="18" charset="0"/>
                <a:cs typeface="Times New Roman" panose="02020603050405020304" pitchFamily="18" charset="0"/>
              </a:rPr>
              <a:t>, lice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vrat</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zacrvene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Sve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kašlje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diše</a:t>
            </a:r>
            <a:r>
              <a:rPr lang="en-US" dirty="0">
                <a:latin typeface="Times New Roman" panose="02020603050405020304" pitchFamily="18" charset="0"/>
                <a:cs typeface="Times New Roman" panose="02020603050405020304" pitchFamily="18" charset="0"/>
              </a:rPr>
              <a:t>, ono se ne </a:t>
            </a:r>
            <a:r>
              <a:rPr lang="en-US" dirty="0" err="1">
                <a:latin typeface="Times New Roman" panose="02020603050405020304" pitchFamily="18" charset="0"/>
                <a:cs typeface="Times New Roman" panose="02020603050405020304" pitchFamily="18" charset="0"/>
              </a:rPr>
              <a:t>nalazi</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neposrednoj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životnoj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opasnosti</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Međutim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kašalj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postaje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slabiji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disanje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čujno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šištanje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otežano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ako</a:t>
            </a:r>
            <a:r>
              <a:rPr lang="en-US" dirty="0">
                <a:latin typeface="Times New Roman" panose="02020603050405020304" pitchFamily="18" charset="0"/>
                <a:cs typeface="Times New Roman" panose="02020603050405020304" pitchFamily="18" charset="0"/>
              </a:rPr>
              <a:t> lice </a:t>
            </a:r>
            <a:r>
              <a:rPr lang="en-US" dirty="0" err="1">
                <a:latin typeface="Times New Roman" panose="02020603050405020304" pitchFamily="18" charset="0"/>
                <a:cs typeface="Times New Roman" panose="02020603050405020304" pitchFamily="18" charset="0"/>
              </a:rPr>
              <a:t>postaje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modro</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dete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gubi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svest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onda</a:t>
            </a:r>
            <a:r>
              <a:rPr lang="en-US" dirty="0">
                <a:latin typeface="Times New Roman" panose="02020603050405020304" pitchFamily="18" charset="0"/>
                <a:cs typeface="Times New Roman" panose="02020603050405020304" pitchFamily="18" charset="0"/>
              </a:rPr>
              <a:t> je to </a:t>
            </a:r>
            <a:r>
              <a:rPr lang="en-US" dirty="0" err="1">
                <a:latin typeface="Times New Roman" panose="02020603050405020304" pitchFamily="18" charset="0"/>
                <a:cs typeface="Times New Roman" panose="02020603050405020304" pitchFamily="18" charset="0"/>
              </a:rPr>
              <a:t>strano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telo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zapušilo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disajne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puteve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onemogućava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disanje</a:t>
            </a:r>
            <a:r>
              <a:rPr lang="en-US" dirty="0">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414822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72</TotalTime>
  <Words>1512</Words>
  <Application>Microsoft Macintosh PowerPoint</Application>
  <PresentationFormat>On-screen Show (4:3)</PresentationFormat>
  <Paragraphs>64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Prva pomoć kod zapadanja stranog tela </vt:lpstr>
      <vt:lpstr>PowerPoint Presentation</vt:lpstr>
      <vt:lpstr>PowerPoint Presentation</vt:lpstr>
      <vt:lpstr>PowerPoint Presentation</vt:lpstr>
      <vt:lpstr>PowerPoint Presentation</vt:lpstr>
      <vt:lpstr>Prva pomoć kod zapadanja stranog tela u disajne puteve </vt:lpstr>
      <vt:lpstr>PowerPoint Presentation</vt:lpstr>
      <vt:lpstr>PowerPoint Presentation</vt:lpstr>
      <vt:lpstr>PowerPoint Presentation</vt:lpstr>
      <vt:lpstr>PowerPoint Presentation</vt:lpstr>
      <vt:lpstr>Prva pomoć kod zapadanja stranog tela u nosu </vt:lpstr>
      <vt:lpstr>PowerPoint Presentation</vt:lpstr>
      <vt:lpstr>Prva pomoć kod zapadanja stranog tela u uhu  </vt:lpstr>
      <vt:lpstr>PowerPoint Presentation</vt:lpstr>
      <vt:lpstr>PowerPoint Presentation</vt:lpstr>
      <vt:lpstr>Zaključak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Visoka škola strukovnih studija za obrazovanje vaspitača u Kikindi</dc:title>
  <dc:creator>Ozvucenje</dc:creator>
  <cp:lastModifiedBy>Microsoft Office User</cp:lastModifiedBy>
  <cp:revision>9</cp:revision>
  <dcterms:created xsi:type="dcterms:W3CDTF">2019-03-29T14:53:06Z</dcterms:created>
  <dcterms:modified xsi:type="dcterms:W3CDTF">2019-12-13T06:36:51Z</dcterms:modified>
</cp:coreProperties>
</file>