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84"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3"/>
  </p:normalViewPr>
  <p:slideViewPr>
    <p:cSldViewPr>
      <p:cViewPr varScale="1">
        <p:scale>
          <a:sx n="107" d="100"/>
          <a:sy n="107" d="100"/>
        </p:scale>
        <p:origin x="1760"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 slajda">
    <p:bg>
      <p:bgRef idx="1001">
        <a:schemeClr val="bg1"/>
      </p:bgRef>
    </p:bg>
    <p:spTree>
      <p:nvGrpSpPr>
        <p:cNvPr id="1" name=""/>
        <p:cNvGrpSpPr/>
        <p:nvPr/>
      </p:nvGrpSpPr>
      <p:grpSpPr>
        <a:xfrm>
          <a:off x="0" y="0"/>
          <a:ext cx="0" cy="0"/>
          <a:chOff x="0" y="0"/>
          <a:chExt cx="0" cy="0"/>
        </a:xfrm>
      </p:grpSpPr>
      <p:sp>
        <p:nvSpPr>
          <p:cNvPr id="8" name="Naslov 7"/>
          <p:cNvSpPr>
            <a:spLocks noGrp="1"/>
          </p:cNvSpPr>
          <p:nvPr>
            <p:ph type="ctrTitle"/>
          </p:nvPr>
        </p:nvSpPr>
        <p:spPr>
          <a:xfrm>
            <a:off x="2286000" y="3124200"/>
            <a:ext cx="6172200" cy="1894362"/>
          </a:xfrm>
        </p:spPr>
        <p:txBody>
          <a:bodyPr/>
          <a:lstStyle>
            <a:lvl1pPr>
              <a:defRPr b="1"/>
            </a:lvl1pPr>
          </a:lstStyle>
          <a:p>
            <a:r>
              <a:rPr kumimoji="0" lang="sr-Latn-CS" smtClean="0"/>
              <a:t>Kliknite i uredite naslov mastera</a:t>
            </a:r>
            <a:endParaRPr kumimoji="0" lang="en-US"/>
          </a:p>
        </p:txBody>
      </p:sp>
      <p:sp>
        <p:nvSpPr>
          <p:cNvPr id="9" name="Podnaslov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r-Latn-CS" smtClean="0"/>
              <a:t>Kliknite i uredite stil podnaslova mastera</a:t>
            </a:r>
            <a:endParaRPr kumimoji="0" lang="en-US"/>
          </a:p>
        </p:txBody>
      </p:sp>
      <p:sp>
        <p:nvSpPr>
          <p:cNvPr id="28" name="Čuvar mesta za datum 27"/>
          <p:cNvSpPr>
            <a:spLocks noGrp="1"/>
          </p:cNvSpPr>
          <p:nvPr>
            <p:ph type="dt" sz="half" idx="10"/>
          </p:nvPr>
        </p:nvSpPr>
        <p:spPr bwMode="auto">
          <a:xfrm rot="5400000">
            <a:off x="7764621" y="1174097"/>
            <a:ext cx="2286000" cy="381000"/>
          </a:xfrm>
        </p:spPr>
        <p:txBody>
          <a:bodyPr/>
          <a:lstStyle/>
          <a:p>
            <a:fld id="{695EB143-DC6C-420A-9F3D-B0C1D8BBA21A}" type="datetimeFigureOut">
              <a:rPr lang="sr-Latn-CS" smtClean="0"/>
              <a:t>13.12.19.</a:t>
            </a:fld>
            <a:endParaRPr lang="sr-Latn-CS"/>
          </a:p>
        </p:txBody>
      </p:sp>
      <p:sp>
        <p:nvSpPr>
          <p:cNvPr id="17" name="Čuvar mesta za podnožje 16"/>
          <p:cNvSpPr>
            <a:spLocks noGrp="1"/>
          </p:cNvSpPr>
          <p:nvPr>
            <p:ph type="ftr" sz="quarter" idx="11"/>
          </p:nvPr>
        </p:nvSpPr>
        <p:spPr bwMode="auto">
          <a:xfrm rot="5400000">
            <a:off x="7077269" y="4181669"/>
            <a:ext cx="3657600" cy="384048"/>
          </a:xfrm>
        </p:spPr>
        <p:txBody>
          <a:bodyPr/>
          <a:lstStyle/>
          <a:p>
            <a:endParaRPr lang="sr-Latn-CS"/>
          </a:p>
        </p:txBody>
      </p:sp>
      <p:sp>
        <p:nvSpPr>
          <p:cNvPr id="10" name="Pravougaoni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avougaoni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Pravougaoni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Pravougaoni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ava linija spajanj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rava linija spajanj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rava linija spajanj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rava linija spajanj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rava linija spajanj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rava linija spajanj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Pravougaoni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Čuvar mesta za broj slajda 28"/>
          <p:cNvSpPr>
            <a:spLocks noGrp="1"/>
          </p:cNvSpPr>
          <p:nvPr>
            <p:ph type="sldNum" sz="quarter" idx="12"/>
          </p:nvPr>
        </p:nvSpPr>
        <p:spPr bwMode="auto">
          <a:xfrm>
            <a:off x="1325544" y="4928702"/>
            <a:ext cx="609600" cy="517524"/>
          </a:xfrm>
        </p:spPr>
        <p:txBody>
          <a:bodyPr/>
          <a:lstStyle/>
          <a:p>
            <a:fld id="{5A562023-0378-45BF-BB63-A52A2EBA8739}" type="slidenum">
              <a:rPr lang="sr-Latn-CS" smtClean="0"/>
              <a:t>‹#›</a:t>
            </a:fld>
            <a:endParaRPr lang="sr-Latn-C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vertikaln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r-Latn-CS" smtClean="0"/>
              <a:t>Kliknite i uredite naslov mastera</a:t>
            </a:r>
            <a:endParaRPr kumimoji="0" lang="en-US"/>
          </a:p>
        </p:txBody>
      </p:sp>
      <p:sp>
        <p:nvSpPr>
          <p:cNvPr id="3" name="Čuvar mesta za vertikalni tekst 2"/>
          <p:cNvSpPr>
            <a:spLocks noGrp="1"/>
          </p:cNvSpPr>
          <p:nvPr>
            <p:ph type="body" orient="vert" idx="1"/>
          </p:nvPr>
        </p:nvSpPr>
        <p:spPr/>
        <p:txBody>
          <a:bodyPr vert="eaVert"/>
          <a:lstStyle/>
          <a:p>
            <a:pPr lvl="0" eaLnBrk="1" latinLnBrk="0" hangingPunct="1"/>
            <a:r>
              <a:rPr lang="sr-Latn-CS" smtClean="0"/>
              <a:t>Kliknite i uredite tekst</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
        <p:nvSpPr>
          <p:cNvPr id="4" name="Čuvar mesta za datum 3"/>
          <p:cNvSpPr>
            <a:spLocks noGrp="1"/>
          </p:cNvSpPr>
          <p:nvPr>
            <p:ph type="dt" sz="half" idx="10"/>
          </p:nvPr>
        </p:nvSpPr>
        <p:spPr/>
        <p:txBody>
          <a:bodyPr/>
          <a:lstStyle/>
          <a:p>
            <a:fld id="{695EB143-DC6C-420A-9F3D-B0C1D8BBA21A}" type="datetimeFigureOut">
              <a:rPr lang="sr-Latn-CS" smtClean="0"/>
              <a:t>13.12.19.</a:t>
            </a:fld>
            <a:endParaRPr lang="sr-Latn-CS"/>
          </a:p>
        </p:txBody>
      </p:sp>
      <p:sp>
        <p:nvSpPr>
          <p:cNvPr id="5" name="Čuvar mesta za podnožje 4"/>
          <p:cNvSpPr>
            <a:spLocks noGrp="1"/>
          </p:cNvSpPr>
          <p:nvPr>
            <p:ph type="ftr" sz="quarter" idx="11"/>
          </p:nvPr>
        </p:nvSpPr>
        <p:spPr/>
        <p:txBody>
          <a:bodyPr/>
          <a:lstStyle/>
          <a:p>
            <a:endParaRPr lang="sr-Latn-CS"/>
          </a:p>
        </p:txBody>
      </p:sp>
      <p:sp>
        <p:nvSpPr>
          <p:cNvPr id="6" name="Čuvar mesta za broj slajda 5"/>
          <p:cNvSpPr>
            <a:spLocks noGrp="1"/>
          </p:cNvSpPr>
          <p:nvPr>
            <p:ph type="sldNum" sz="quarter" idx="12"/>
          </p:nvPr>
        </p:nvSpPr>
        <p:spPr/>
        <p:txBody>
          <a:bodyPr/>
          <a:lstStyle/>
          <a:p>
            <a:fld id="{5A562023-0378-45BF-BB63-A52A2EBA8739}" type="slidenum">
              <a:rPr lang="sr-Latn-CS" smtClean="0"/>
              <a:t>‹#›</a:t>
            </a:fld>
            <a:endParaRPr lang="sr-Latn-C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ni naslov i tekst">
    <p:spTree>
      <p:nvGrpSpPr>
        <p:cNvPr id="1" name=""/>
        <p:cNvGrpSpPr/>
        <p:nvPr/>
      </p:nvGrpSpPr>
      <p:grpSpPr>
        <a:xfrm>
          <a:off x="0" y="0"/>
          <a:ext cx="0" cy="0"/>
          <a:chOff x="0" y="0"/>
          <a:chExt cx="0" cy="0"/>
        </a:xfrm>
      </p:grpSpPr>
      <p:sp>
        <p:nvSpPr>
          <p:cNvPr id="2" name="Vertikalni naslov 1"/>
          <p:cNvSpPr>
            <a:spLocks noGrp="1"/>
          </p:cNvSpPr>
          <p:nvPr>
            <p:ph type="title" orient="vert"/>
          </p:nvPr>
        </p:nvSpPr>
        <p:spPr>
          <a:xfrm>
            <a:off x="6629400" y="274639"/>
            <a:ext cx="1676400" cy="5851525"/>
          </a:xfrm>
        </p:spPr>
        <p:txBody>
          <a:bodyPr vert="eaVert"/>
          <a:lstStyle/>
          <a:p>
            <a:r>
              <a:rPr kumimoji="0" lang="sr-Latn-CS" smtClean="0"/>
              <a:t>Kliknite i uredite naslov mastera</a:t>
            </a:r>
            <a:endParaRPr kumimoji="0" lang="en-US"/>
          </a:p>
        </p:txBody>
      </p:sp>
      <p:sp>
        <p:nvSpPr>
          <p:cNvPr id="3" name="Čuvar mesta za vertikalni tekst 2"/>
          <p:cNvSpPr>
            <a:spLocks noGrp="1"/>
          </p:cNvSpPr>
          <p:nvPr>
            <p:ph type="body" orient="vert" idx="1"/>
          </p:nvPr>
        </p:nvSpPr>
        <p:spPr>
          <a:xfrm>
            <a:off x="457200" y="274638"/>
            <a:ext cx="6019800" cy="5851525"/>
          </a:xfrm>
        </p:spPr>
        <p:txBody>
          <a:bodyPr vert="eaVert"/>
          <a:lstStyle/>
          <a:p>
            <a:pPr lvl="0" eaLnBrk="1" latinLnBrk="0" hangingPunct="1"/>
            <a:r>
              <a:rPr lang="sr-Latn-CS" smtClean="0"/>
              <a:t>Kliknite i uredite tekst</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
        <p:nvSpPr>
          <p:cNvPr id="4" name="Čuvar mesta za datum 3"/>
          <p:cNvSpPr>
            <a:spLocks noGrp="1"/>
          </p:cNvSpPr>
          <p:nvPr>
            <p:ph type="dt" sz="half" idx="10"/>
          </p:nvPr>
        </p:nvSpPr>
        <p:spPr/>
        <p:txBody>
          <a:bodyPr/>
          <a:lstStyle/>
          <a:p>
            <a:fld id="{695EB143-DC6C-420A-9F3D-B0C1D8BBA21A}" type="datetimeFigureOut">
              <a:rPr lang="sr-Latn-CS" smtClean="0"/>
              <a:t>13.12.19.</a:t>
            </a:fld>
            <a:endParaRPr lang="sr-Latn-CS"/>
          </a:p>
        </p:txBody>
      </p:sp>
      <p:sp>
        <p:nvSpPr>
          <p:cNvPr id="5" name="Čuvar mesta za podnožje 4"/>
          <p:cNvSpPr>
            <a:spLocks noGrp="1"/>
          </p:cNvSpPr>
          <p:nvPr>
            <p:ph type="ftr" sz="quarter" idx="11"/>
          </p:nvPr>
        </p:nvSpPr>
        <p:spPr/>
        <p:txBody>
          <a:bodyPr/>
          <a:lstStyle/>
          <a:p>
            <a:endParaRPr lang="sr-Latn-CS"/>
          </a:p>
        </p:txBody>
      </p:sp>
      <p:sp>
        <p:nvSpPr>
          <p:cNvPr id="6" name="Čuvar mesta za broj slajda 5"/>
          <p:cNvSpPr>
            <a:spLocks noGrp="1"/>
          </p:cNvSpPr>
          <p:nvPr>
            <p:ph type="sldNum" sz="quarter" idx="12"/>
          </p:nvPr>
        </p:nvSpPr>
        <p:spPr/>
        <p:txBody>
          <a:bodyPr/>
          <a:lstStyle/>
          <a:p>
            <a:fld id="{5A562023-0378-45BF-BB63-A52A2EBA8739}" type="slidenum">
              <a:rPr lang="sr-Latn-CS" smtClean="0"/>
              <a:t>‹#›</a:t>
            </a:fld>
            <a:endParaRPr lang="sr-Latn-C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r-Latn-CS" smtClean="0"/>
              <a:t>Kliknite i uredite naslov mastera</a:t>
            </a:r>
            <a:endParaRPr kumimoji="0" lang="en-US"/>
          </a:p>
        </p:txBody>
      </p:sp>
      <p:sp>
        <p:nvSpPr>
          <p:cNvPr id="8" name="Čuvar mesta za sadržaj 7"/>
          <p:cNvSpPr>
            <a:spLocks noGrp="1"/>
          </p:cNvSpPr>
          <p:nvPr>
            <p:ph sz="quarter" idx="1"/>
          </p:nvPr>
        </p:nvSpPr>
        <p:spPr>
          <a:xfrm>
            <a:off x="457200" y="1600200"/>
            <a:ext cx="7467600" cy="4873752"/>
          </a:xfrm>
        </p:spPr>
        <p:txBody>
          <a:bodyPr/>
          <a:lstStyle/>
          <a:p>
            <a:pPr lvl="0" eaLnBrk="1" latinLnBrk="0" hangingPunct="1"/>
            <a:r>
              <a:rPr lang="sr-Latn-CS" smtClean="0"/>
              <a:t>Kliknite i uredite tekst</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
        <p:nvSpPr>
          <p:cNvPr id="7" name="Čuvar mesta za datum 6"/>
          <p:cNvSpPr>
            <a:spLocks noGrp="1"/>
          </p:cNvSpPr>
          <p:nvPr>
            <p:ph type="dt" sz="half" idx="14"/>
          </p:nvPr>
        </p:nvSpPr>
        <p:spPr/>
        <p:txBody>
          <a:bodyPr rtlCol="0"/>
          <a:lstStyle/>
          <a:p>
            <a:fld id="{695EB143-DC6C-420A-9F3D-B0C1D8BBA21A}" type="datetimeFigureOut">
              <a:rPr lang="sr-Latn-CS" smtClean="0"/>
              <a:t>13.12.19.</a:t>
            </a:fld>
            <a:endParaRPr lang="sr-Latn-CS"/>
          </a:p>
        </p:txBody>
      </p:sp>
      <p:sp>
        <p:nvSpPr>
          <p:cNvPr id="9" name="Čuvar mesta za broj slajda 8"/>
          <p:cNvSpPr>
            <a:spLocks noGrp="1"/>
          </p:cNvSpPr>
          <p:nvPr>
            <p:ph type="sldNum" sz="quarter" idx="15"/>
          </p:nvPr>
        </p:nvSpPr>
        <p:spPr/>
        <p:txBody>
          <a:bodyPr rtlCol="0"/>
          <a:lstStyle/>
          <a:p>
            <a:fld id="{5A562023-0378-45BF-BB63-A52A2EBA8739}" type="slidenum">
              <a:rPr lang="sr-Latn-CS" smtClean="0"/>
              <a:t>‹#›</a:t>
            </a:fld>
            <a:endParaRPr lang="sr-Latn-CS"/>
          </a:p>
        </p:txBody>
      </p:sp>
      <p:sp>
        <p:nvSpPr>
          <p:cNvPr id="10" name="Čuvar mesta za podnožje 9"/>
          <p:cNvSpPr>
            <a:spLocks noGrp="1"/>
          </p:cNvSpPr>
          <p:nvPr>
            <p:ph type="ftr" sz="quarter" idx="16"/>
          </p:nvPr>
        </p:nvSpPr>
        <p:spPr/>
        <p:txBody>
          <a:bodyPr rtlCol="0"/>
          <a:lstStyle/>
          <a:p>
            <a:endParaRPr lang="sr-Latn-C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odeljka">
    <p:bg>
      <p:bgRef idx="1001">
        <a:schemeClr val="bg2"/>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2286000" y="2895600"/>
            <a:ext cx="6172200" cy="2053590"/>
          </a:xfrm>
        </p:spPr>
        <p:txBody>
          <a:bodyPr/>
          <a:lstStyle>
            <a:lvl1pPr algn="l">
              <a:buNone/>
              <a:defRPr sz="3000" b="1" cap="small" baseline="0"/>
            </a:lvl1pPr>
          </a:lstStyle>
          <a:p>
            <a:r>
              <a:rPr kumimoji="0" lang="sr-Latn-CS" smtClean="0"/>
              <a:t>Kliknite i uredite naslov mastera</a:t>
            </a:r>
            <a:endParaRPr kumimoji="0" lang="en-US"/>
          </a:p>
        </p:txBody>
      </p:sp>
      <p:sp>
        <p:nvSpPr>
          <p:cNvPr id="3" name="Čuvar mesta za teks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r-Latn-CS" smtClean="0"/>
              <a:t>Kliknite i uredite tekst</a:t>
            </a:r>
          </a:p>
        </p:txBody>
      </p:sp>
      <p:sp>
        <p:nvSpPr>
          <p:cNvPr id="4" name="Čuvar mesta za datum 3"/>
          <p:cNvSpPr>
            <a:spLocks noGrp="1"/>
          </p:cNvSpPr>
          <p:nvPr>
            <p:ph type="dt" sz="half" idx="10"/>
          </p:nvPr>
        </p:nvSpPr>
        <p:spPr bwMode="auto">
          <a:xfrm rot="5400000">
            <a:off x="7763256" y="1170432"/>
            <a:ext cx="2286000" cy="381000"/>
          </a:xfrm>
        </p:spPr>
        <p:txBody>
          <a:bodyPr/>
          <a:lstStyle/>
          <a:p>
            <a:fld id="{695EB143-DC6C-420A-9F3D-B0C1D8BBA21A}" type="datetimeFigureOut">
              <a:rPr lang="sr-Latn-CS" smtClean="0"/>
              <a:t>13.12.19.</a:t>
            </a:fld>
            <a:endParaRPr lang="sr-Latn-CS"/>
          </a:p>
        </p:txBody>
      </p:sp>
      <p:sp>
        <p:nvSpPr>
          <p:cNvPr id="5" name="Čuvar mesta za podnožje 4"/>
          <p:cNvSpPr>
            <a:spLocks noGrp="1"/>
          </p:cNvSpPr>
          <p:nvPr>
            <p:ph type="ftr" sz="quarter" idx="11"/>
          </p:nvPr>
        </p:nvSpPr>
        <p:spPr bwMode="auto">
          <a:xfrm rot="5400000">
            <a:off x="7077456" y="4178808"/>
            <a:ext cx="3657600" cy="384048"/>
          </a:xfrm>
        </p:spPr>
        <p:txBody>
          <a:bodyPr/>
          <a:lstStyle/>
          <a:p>
            <a:endParaRPr lang="sr-Latn-CS"/>
          </a:p>
        </p:txBody>
      </p:sp>
      <p:sp>
        <p:nvSpPr>
          <p:cNvPr id="9" name="Pravougaoni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avougaoni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avougaoni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avougaoni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rava linija spajanj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rava linija spajanj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rava linija spajanj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rava linija spajanj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rava linija spajanj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ravougaoni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rava linija spajanj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Čuvar mesta za broj slajda 5"/>
          <p:cNvSpPr>
            <a:spLocks noGrp="1"/>
          </p:cNvSpPr>
          <p:nvPr>
            <p:ph type="sldNum" sz="quarter" idx="12"/>
          </p:nvPr>
        </p:nvSpPr>
        <p:spPr bwMode="auto">
          <a:xfrm>
            <a:off x="1340616" y="4928702"/>
            <a:ext cx="609600" cy="517524"/>
          </a:xfrm>
        </p:spPr>
        <p:txBody>
          <a:bodyPr/>
          <a:lstStyle/>
          <a:p>
            <a:fld id="{5A562023-0378-45BF-BB63-A52A2EBA8739}" type="slidenum">
              <a:rPr lang="sr-Latn-CS" smtClean="0"/>
              <a:t>‹#›</a:t>
            </a:fld>
            <a:endParaRPr lang="sr-Latn-C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r-Latn-CS" smtClean="0"/>
              <a:t>Kliknite i uredite naslov mastera</a:t>
            </a:r>
            <a:endParaRPr kumimoji="0" lang="en-US"/>
          </a:p>
        </p:txBody>
      </p:sp>
      <p:sp>
        <p:nvSpPr>
          <p:cNvPr id="5" name="Čuvar mesta za datum 4"/>
          <p:cNvSpPr>
            <a:spLocks noGrp="1"/>
          </p:cNvSpPr>
          <p:nvPr>
            <p:ph type="dt" sz="half" idx="10"/>
          </p:nvPr>
        </p:nvSpPr>
        <p:spPr/>
        <p:txBody>
          <a:bodyPr/>
          <a:lstStyle/>
          <a:p>
            <a:fld id="{695EB143-DC6C-420A-9F3D-B0C1D8BBA21A}" type="datetimeFigureOut">
              <a:rPr lang="sr-Latn-CS" smtClean="0"/>
              <a:t>13.12.19.</a:t>
            </a:fld>
            <a:endParaRPr lang="sr-Latn-CS"/>
          </a:p>
        </p:txBody>
      </p:sp>
      <p:sp>
        <p:nvSpPr>
          <p:cNvPr id="6" name="Čuvar mesta za podnožje 5"/>
          <p:cNvSpPr>
            <a:spLocks noGrp="1"/>
          </p:cNvSpPr>
          <p:nvPr>
            <p:ph type="ftr" sz="quarter" idx="11"/>
          </p:nvPr>
        </p:nvSpPr>
        <p:spPr/>
        <p:txBody>
          <a:bodyPr/>
          <a:lstStyle/>
          <a:p>
            <a:endParaRPr lang="sr-Latn-CS"/>
          </a:p>
        </p:txBody>
      </p:sp>
      <p:sp>
        <p:nvSpPr>
          <p:cNvPr id="7" name="Čuvar mesta za broj slajda 6"/>
          <p:cNvSpPr>
            <a:spLocks noGrp="1"/>
          </p:cNvSpPr>
          <p:nvPr>
            <p:ph type="sldNum" sz="quarter" idx="12"/>
          </p:nvPr>
        </p:nvSpPr>
        <p:spPr/>
        <p:txBody>
          <a:bodyPr/>
          <a:lstStyle/>
          <a:p>
            <a:fld id="{5A562023-0378-45BF-BB63-A52A2EBA8739}" type="slidenum">
              <a:rPr lang="sr-Latn-CS" smtClean="0"/>
              <a:t>‹#›</a:t>
            </a:fld>
            <a:endParaRPr lang="sr-Latn-CS"/>
          </a:p>
        </p:txBody>
      </p:sp>
      <p:sp>
        <p:nvSpPr>
          <p:cNvPr id="9" name="Čuvar mesta za sadržaj 8"/>
          <p:cNvSpPr>
            <a:spLocks noGrp="1"/>
          </p:cNvSpPr>
          <p:nvPr>
            <p:ph sz="quarter" idx="1"/>
          </p:nvPr>
        </p:nvSpPr>
        <p:spPr>
          <a:xfrm>
            <a:off x="457200" y="1600200"/>
            <a:ext cx="3657600" cy="4572000"/>
          </a:xfrm>
        </p:spPr>
        <p:txBody>
          <a:bodyPr/>
          <a:lstStyle/>
          <a:p>
            <a:pPr lvl="0" eaLnBrk="1" latinLnBrk="0" hangingPunct="1"/>
            <a:r>
              <a:rPr lang="sr-Latn-CS" smtClean="0"/>
              <a:t>Kliknite i uredite tekst</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
        <p:nvSpPr>
          <p:cNvPr id="11" name="Čuvar mesta za sadržaj 10"/>
          <p:cNvSpPr>
            <a:spLocks noGrp="1"/>
          </p:cNvSpPr>
          <p:nvPr>
            <p:ph sz="quarter" idx="2"/>
          </p:nvPr>
        </p:nvSpPr>
        <p:spPr>
          <a:xfrm>
            <a:off x="4270248" y="1600200"/>
            <a:ext cx="3657600" cy="4572000"/>
          </a:xfrm>
        </p:spPr>
        <p:txBody>
          <a:bodyPr/>
          <a:lstStyle/>
          <a:p>
            <a:pPr lvl="0" eaLnBrk="1" latinLnBrk="0" hangingPunct="1"/>
            <a:r>
              <a:rPr lang="sr-Latn-CS" smtClean="0"/>
              <a:t>Kliknite i uredite tekst</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eđenje">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7543800" cy="1143000"/>
          </a:xfrm>
        </p:spPr>
        <p:txBody>
          <a:bodyPr anchor="b"/>
          <a:lstStyle>
            <a:lvl1pPr>
              <a:defRPr/>
            </a:lvl1pPr>
          </a:lstStyle>
          <a:p>
            <a:r>
              <a:rPr kumimoji="0" lang="sr-Latn-CS" smtClean="0"/>
              <a:t>Kliknite i uredite naslov mastera</a:t>
            </a:r>
            <a:endParaRPr kumimoji="0" lang="en-US"/>
          </a:p>
        </p:txBody>
      </p:sp>
      <p:sp>
        <p:nvSpPr>
          <p:cNvPr id="7" name="Čuvar mesta za datum 6"/>
          <p:cNvSpPr>
            <a:spLocks noGrp="1"/>
          </p:cNvSpPr>
          <p:nvPr>
            <p:ph type="dt" sz="half" idx="10"/>
          </p:nvPr>
        </p:nvSpPr>
        <p:spPr/>
        <p:txBody>
          <a:bodyPr/>
          <a:lstStyle/>
          <a:p>
            <a:fld id="{695EB143-DC6C-420A-9F3D-B0C1D8BBA21A}" type="datetimeFigureOut">
              <a:rPr lang="sr-Latn-CS" smtClean="0"/>
              <a:t>13.12.19.</a:t>
            </a:fld>
            <a:endParaRPr lang="sr-Latn-CS"/>
          </a:p>
        </p:txBody>
      </p:sp>
      <p:sp>
        <p:nvSpPr>
          <p:cNvPr id="8" name="Čuvar mesta za podnožje 7"/>
          <p:cNvSpPr>
            <a:spLocks noGrp="1"/>
          </p:cNvSpPr>
          <p:nvPr>
            <p:ph type="ftr" sz="quarter" idx="11"/>
          </p:nvPr>
        </p:nvSpPr>
        <p:spPr/>
        <p:txBody>
          <a:bodyPr/>
          <a:lstStyle/>
          <a:p>
            <a:endParaRPr lang="sr-Latn-CS"/>
          </a:p>
        </p:txBody>
      </p:sp>
      <p:sp>
        <p:nvSpPr>
          <p:cNvPr id="9" name="Čuvar mesta za broj slajda 8"/>
          <p:cNvSpPr>
            <a:spLocks noGrp="1"/>
          </p:cNvSpPr>
          <p:nvPr>
            <p:ph type="sldNum" sz="quarter" idx="12"/>
          </p:nvPr>
        </p:nvSpPr>
        <p:spPr/>
        <p:txBody>
          <a:bodyPr/>
          <a:lstStyle/>
          <a:p>
            <a:fld id="{5A562023-0378-45BF-BB63-A52A2EBA8739}" type="slidenum">
              <a:rPr lang="sr-Latn-CS" smtClean="0"/>
              <a:t>‹#›</a:t>
            </a:fld>
            <a:endParaRPr lang="sr-Latn-CS"/>
          </a:p>
        </p:txBody>
      </p:sp>
      <p:sp>
        <p:nvSpPr>
          <p:cNvPr id="11" name="Čuvar mesta za sadržaj 10"/>
          <p:cNvSpPr>
            <a:spLocks noGrp="1"/>
          </p:cNvSpPr>
          <p:nvPr>
            <p:ph sz="quarter" idx="2"/>
          </p:nvPr>
        </p:nvSpPr>
        <p:spPr>
          <a:xfrm>
            <a:off x="457200" y="2362200"/>
            <a:ext cx="3657600" cy="3886200"/>
          </a:xfrm>
        </p:spPr>
        <p:txBody>
          <a:bodyPr/>
          <a:lstStyle/>
          <a:p>
            <a:pPr lvl="0" eaLnBrk="1" latinLnBrk="0" hangingPunct="1"/>
            <a:r>
              <a:rPr lang="sr-Latn-CS" smtClean="0"/>
              <a:t>Kliknite i uredite tekst</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
        <p:nvSpPr>
          <p:cNvPr id="13" name="Čuvar mesta za sadržaj 12"/>
          <p:cNvSpPr>
            <a:spLocks noGrp="1"/>
          </p:cNvSpPr>
          <p:nvPr>
            <p:ph sz="quarter" idx="4"/>
          </p:nvPr>
        </p:nvSpPr>
        <p:spPr>
          <a:xfrm>
            <a:off x="4371975" y="2362200"/>
            <a:ext cx="3657600" cy="3886200"/>
          </a:xfrm>
        </p:spPr>
        <p:txBody>
          <a:bodyPr/>
          <a:lstStyle/>
          <a:p>
            <a:pPr lvl="0" eaLnBrk="1" latinLnBrk="0" hangingPunct="1"/>
            <a:r>
              <a:rPr lang="sr-Latn-CS" smtClean="0"/>
              <a:t>Kliknite i uredite tekst</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
        <p:nvSpPr>
          <p:cNvPr id="12" name="Čuvar mesta za teks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sr-Latn-CS" smtClean="0"/>
              <a:t>Kliknite i uredite tekst</a:t>
            </a:r>
          </a:p>
        </p:txBody>
      </p:sp>
      <p:sp>
        <p:nvSpPr>
          <p:cNvPr id="14" name="Čuvar mesta za teks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sr-Latn-CS" smtClean="0"/>
              <a:t>Kliknite i uredite tekst</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r-Latn-CS" smtClean="0"/>
              <a:t>Kliknite i uredite naslov mastera</a:t>
            </a:r>
            <a:endParaRPr kumimoji="0" lang="en-US"/>
          </a:p>
        </p:txBody>
      </p:sp>
      <p:sp>
        <p:nvSpPr>
          <p:cNvPr id="6" name="Čuvar mesta za datum 5"/>
          <p:cNvSpPr>
            <a:spLocks noGrp="1"/>
          </p:cNvSpPr>
          <p:nvPr>
            <p:ph type="dt" sz="half" idx="10"/>
          </p:nvPr>
        </p:nvSpPr>
        <p:spPr/>
        <p:txBody>
          <a:bodyPr rtlCol="0"/>
          <a:lstStyle/>
          <a:p>
            <a:fld id="{695EB143-DC6C-420A-9F3D-B0C1D8BBA21A}" type="datetimeFigureOut">
              <a:rPr lang="sr-Latn-CS" smtClean="0"/>
              <a:t>13.12.19.</a:t>
            </a:fld>
            <a:endParaRPr lang="sr-Latn-CS"/>
          </a:p>
        </p:txBody>
      </p:sp>
      <p:sp>
        <p:nvSpPr>
          <p:cNvPr id="7" name="Čuvar mesta za broj slajda 6"/>
          <p:cNvSpPr>
            <a:spLocks noGrp="1"/>
          </p:cNvSpPr>
          <p:nvPr>
            <p:ph type="sldNum" sz="quarter" idx="11"/>
          </p:nvPr>
        </p:nvSpPr>
        <p:spPr/>
        <p:txBody>
          <a:bodyPr rtlCol="0"/>
          <a:lstStyle/>
          <a:p>
            <a:fld id="{5A562023-0378-45BF-BB63-A52A2EBA8739}" type="slidenum">
              <a:rPr lang="sr-Latn-CS" smtClean="0"/>
              <a:t>‹#›</a:t>
            </a:fld>
            <a:endParaRPr lang="sr-Latn-CS"/>
          </a:p>
        </p:txBody>
      </p:sp>
      <p:sp>
        <p:nvSpPr>
          <p:cNvPr id="8" name="Čuvar mesta za podnožje 7"/>
          <p:cNvSpPr>
            <a:spLocks noGrp="1"/>
          </p:cNvSpPr>
          <p:nvPr>
            <p:ph type="ftr" sz="quarter" idx="12"/>
          </p:nvPr>
        </p:nvSpPr>
        <p:spPr/>
        <p:txBody>
          <a:bodyPr rtlCol="0"/>
          <a:lstStyle/>
          <a:p>
            <a:endParaRPr lang="sr-Latn-C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Čuvar mesta za datum 1"/>
          <p:cNvSpPr>
            <a:spLocks noGrp="1"/>
          </p:cNvSpPr>
          <p:nvPr>
            <p:ph type="dt" sz="half" idx="10"/>
          </p:nvPr>
        </p:nvSpPr>
        <p:spPr/>
        <p:txBody>
          <a:bodyPr/>
          <a:lstStyle/>
          <a:p>
            <a:fld id="{695EB143-DC6C-420A-9F3D-B0C1D8BBA21A}" type="datetimeFigureOut">
              <a:rPr lang="sr-Latn-CS" smtClean="0"/>
              <a:t>13.12.19.</a:t>
            </a:fld>
            <a:endParaRPr lang="sr-Latn-CS"/>
          </a:p>
        </p:txBody>
      </p:sp>
      <p:sp>
        <p:nvSpPr>
          <p:cNvPr id="3" name="Čuvar mesta za podnožje 2"/>
          <p:cNvSpPr>
            <a:spLocks noGrp="1"/>
          </p:cNvSpPr>
          <p:nvPr>
            <p:ph type="ftr" sz="quarter" idx="11"/>
          </p:nvPr>
        </p:nvSpPr>
        <p:spPr/>
        <p:txBody>
          <a:bodyPr/>
          <a:lstStyle/>
          <a:p>
            <a:endParaRPr lang="sr-Latn-CS"/>
          </a:p>
        </p:txBody>
      </p:sp>
      <p:sp>
        <p:nvSpPr>
          <p:cNvPr id="4" name="Čuvar mesta za broj slajda 3"/>
          <p:cNvSpPr>
            <a:spLocks noGrp="1"/>
          </p:cNvSpPr>
          <p:nvPr>
            <p:ph type="sldNum" sz="quarter" idx="12"/>
          </p:nvPr>
        </p:nvSpPr>
        <p:spPr/>
        <p:txBody>
          <a:bodyPr/>
          <a:lstStyle/>
          <a:p>
            <a:fld id="{5A562023-0378-45BF-BB63-A52A2EBA8739}" type="slidenum">
              <a:rPr lang="sr-Latn-CS" smtClean="0"/>
              <a:t>‹#›</a:t>
            </a:fld>
            <a:endParaRPr lang="sr-Latn-C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a natpisom">
    <p:bg>
      <p:bgRef idx="1001">
        <a:schemeClr val="bg1"/>
      </p:bgRef>
    </p:bg>
    <p:spTree>
      <p:nvGrpSpPr>
        <p:cNvPr id="1" name=""/>
        <p:cNvGrpSpPr/>
        <p:nvPr/>
      </p:nvGrpSpPr>
      <p:grpSpPr>
        <a:xfrm>
          <a:off x="0" y="0"/>
          <a:ext cx="0" cy="0"/>
          <a:chOff x="0" y="0"/>
          <a:chExt cx="0" cy="0"/>
        </a:xfrm>
      </p:grpSpPr>
      <p:sp>
        <p:nvSpPr>
          <p:cNvPr id="10" name="Prava linija spajanj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slov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sr-Latn-CS" smtClean="0"/>
              <a:t>Kliknite i uredite naslov mastera</a:t>
            </a:r>
            <a:endParaRPr kumimoji="0" lang="en-US"/>
          </a:p>
        </p:txBody>
      </p:sp>
      <p:sp>
        <p:nvSpPr>
          <p:cNvPr id="3" name="Čuvar mesta za teks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sr-Latn-CS" smtClean="0"/>
              <a:t>Kliknite i uredite tekst</a:t>
            </a:r>
          </a:p>
        </p:txBody>
      </p:sp>
      <p:sp>
        <p:nvSpPr>
          <p:cNvPr id="8" name="Prava linija spajanj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rava linija spajanj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rava linija spajanj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ravougaoni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rava linija spajanj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Čuvar mesta za sadržaj 17"/>
          <p:cNvSpPr>
            <a:spLocks noGrp="1"/>
          </p:cNvSpPr>
          <p:nvPr>
            <p:ph sz="quarter" idx="1"/>
          </p:nvPr>
        </p:nvSpPr>
        <p:spPr>
          <a:xfrm>
            <a:off x="304800" y="274320"/>
            <a:ext cx="5638800" cy="6327648"/>
          </a:xfrm>
        </p:spPr>
        <p:txBody>
          <a:bodyPr/>
          <a:lstStyle/>
          <a:p>
            <a:pPr lvl="0" eaLnBrk="1" latinLnBrk="0" hangingPunct="1"/>
            <a:r>
              <a:rPr lang="sr-Latn-CS" smtClean="0"/>
              <a:t>Kliknite i uredite tekst</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
        <p:nvSpPr>
          <p:cNvPr id="21" name="Čuvar mesta za datum 20"/>
          <p:cNvSpPr>
            <a:spLocks noGrp="1"/>
          </p:cNvSpPr>
          <p:nvPr>
            <p:ph type="dt" sz="half" idx="14"/>
          </p:nvPr>
        </p:nvSpPr>
        <p:spPr/>
        <p:txBody>
          <a:bodyPr rtlCol="0"/>
          <a:lstStyle/>
          <a:p>
            <a:fld id="{695EB143-DC6C-420A-9F3D-B0C1D8BBA21A}" type="datetimeFigureOut">
              <a:rPr lang="sr-Latn-CS" smtClean="0"/>
              <a:t>13.12.19.</a:t>
            </a:fld>
            <a:endParaRPr lang="sr-Latn-CS"/>
          </a:p>
        </p:txBody>
      </p:sp>
      <p:sp>
        <p:nvSpPr>
          <p:cNvPr id="22" name="Čuvar mesta za broj slajda 21"/>
          <p:cNvSpPr>
            <a:spLocks noGrp="1"/>
          </p:cNvSpPr>
          <p:nvPr>
            <p:ph type="sldNum" sz="quarter" idx="15"/>
          </p:nvPr>
        </p:nvSpPr>
        <p:spPr/>
        <p:txBody>
          <a:bodyPr rtlCol="0"/>
          <a:lstStyle/>
          <a:p>
            <a:fld id="{5A562023-0378-45BF-BB63-A52A2EBA8739}" type="slidenum">
              <a:rPr lang="sr-Latn-CS" smtClean="0"/>
              <a:t>‹#›</a:t>
            </a:fld>
            <a:endParaRPr lang="sr-Latn-CS"/>
          </a:p>
        </p:txBody>
      </p:sp>
      <p:sp>
        <p:nvSpPr>
          <p:cNvPr id="23" name="Čuvar mesta za podnožje 22"/>
          <p:cNvSpPr>
            <a:spLocks noGrp="1"/>
          </p:cNvSpPr>
          <p:nvPr>
            <p:ph type="ftr" sz="quarter" idx="16"/>
          </p:nvPr>
        </p:nvSpPr>
        <p:spPr/>
        <p:txBody>
          <a:bodyPr rtlCol="0"/>
          <a:lstStyle/>
          <a:p>
            <a:endParaRPr lang="sr-Latn-C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a natpisom">
    <p:spTree>
      <p:nvGrpSpPr>
        <p:cNvPr id="1" name=""/>
        <p:cNvGrpSpPr/>
        <p:nvPr/>
      </p:nvGrpSpPr>
      <p:grpSpPr>
        <a:xfrm>
          <a:off x="0" y="0"/>
          <a:ext cx="0" cy="0"/>
          <a:chOff x="0" y="0"/>
          <a:chExt cx="0" cy="0"/>
        </a:xfrm>
      </p:grpSpPr>
      <p:sp>
        <p:nvSpPr>
          <p:cNvPr id="9" name="Prava linija spajanj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slov 1"/>
          <p:cNvSpPr>
            <a:spLocks noGrp="1"/>
          </p:cNvSpPr>
          <p:nvPr>
            <p:ph type="title"/>
          </p:nvPr>
        </p:nvSpPr>
        <p:spPr>
          <a:xfrm rot="5400000">
            <a:off x="3350133" y="3200400"/>
            <a:ext cx="6309360" cy="457200"/>
          </a:xfrm>
        </p:spPr>
        <p:txBody>
          <a:bodyPr anchor="b"/>
          <a:lstStyle>
            <a:lvl1pPr algn="l">
              <a:buNone/>
              <a:defRPr sz="2000" b="1"/>
            </a:lvl1pPr>
          </a:lstStyle>
          <a:p>
            <a:r>
              <a:rPr kumimoji="0" lang="sr-Latn-CS" smtClean="0"/>
              <a:t>Kliknite i uredite naslov mastera</a:t>
            </a:r>
            <a:endParaRPr kumimoji="0" lang="en-US"/>
          </a:p>
        </p:txBody>
      </p:sp>
      <p:sp>
        <p:nvSpPr>
          <p:cNvPr id="3" name="Čuvar mesta za slik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sr-Latn-CS" smtClean="0"/>
              <a:t>Kliknite na ikonu i dodajte sliku</a:t>
            </a:r>
            <a:endParaRPr kumimoji="0" lang="en-US" dirty="0"/>
          </a:p>
        </p:txBody>
      </p:sp>
      <p:sp>
        <p:nvSpPr>
          <p:cNvPr id="4" name="Čuvar mesta za teks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sr-Latn-CS" smtClean="0"/>
              <a:t>Kliknite i uredite tekst</a:t>
            </a:r>
          </a:p>
        </p:txBody>
      </p:sp>
      <p:sp>
        <p:nvSpPr>
          <p:cNvPr id="10" name="Prava linija spajanj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Pravougaoni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ava linija spajanj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rava linija spajanj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rava linija spajanj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Čuvar mesta za datum 16"/>
          <p:cNvSpPr>
            <a:spLocks noGrp="1"/>
          </p:cNvSpPr>
          <p:nvPr>
            <p:ph type="dt" sz="half" idx="10"/>
          </p:nvPr>
        </p:nvSpPr>
        <p:spPr/>
        <p:txBody>
          <a:bodyPr rtlCol="0"/>
          <a:lstStyle/>
          <a:p>
            <a:fld id="{695EB143-DC6C-420A-9F3D-B0C1D8BBA21A}" type="datetimeFigureOut">
              <a:rPr lang="sr-Latn-CS" smtClean="0"/>
              <a:t>13.12.19.</a:t>
            </a:fld>
            <a:endParaRPr lang="sr-Latn-CS"/>
          </a:p>
        </p:txBody>
      </p:sp>
      <p:sp>
        <p:nvSpPr>
          <p:cNvPr id="18" name="Čuvar mesta za broj slajda 17"/>
          <p:cNvSpPr>
            <a:spLocks noGrp="1"/>
          </p:cNvSpPr>
          <p:nvPr>
            <p:ph type="sldNum" sz="quarter" idx="11"/>
          </p:nvPr>
        </p:nvSpPr>
        <p:spPr/>
        <p:txBody>
          <a:bodyPr rtlCol="0"/>
          <a:lstStyle/>
          <a:p>
            <a:fld id="{5A562023-0378-45BF-BB63-A52A2EBA8739}" type="slidenum">
              <a:rPr lang="sr-Latn-CS" smtClean="0"/>
              <a:t>‹#›</a:t>
            </a:fld>
            <a:endParaRPr lang="sr-Latn-CS"/>
          </a:p>
        </p:txBody>
      </p:sp>
      <p:sp>
        <p:nvSpPr>
          <p:cNvPr id="21" name="Čuvar mesta za podnožje 20"/>
          <p:cNvSpPr>
            <a:spLocks noGrp="1"/>
          </p:cNvSpPr>
          <p:nvPr>
            <p:ph type="ftr" sz="quarter" idx="12"/>
          </p:nvPr>
        </p:nvSpPr>
        <p:spPr/>
        <p:txBody>
          <a:bodyPr rtlCol="0"/>
          <a:lstStyle/>
          <a:p>
            <a:endParaRPr lang="sr-Latn-C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rava linija spajanj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Čuvar mesta za naslov 21"/>
          <p:cNvSpPr>
            <a:spLocks noGrp="1"/>
          </p:cNvSpPr>
          <p:nvPr>
            <p:ph type="title"/>
          </p:nvPr>
        </p:nvSpPr>
        <p:spPr>
          <a:xfrm>
            <a:off x="457200" y="274638"/>
            <a:ext cx="7467600" cy="1143000"/>
          </a:xfrm>
          <a:prstGeom prst="rect">
            <a:avLst/>
          </a:prstGeom>
        </p:spPr>
        <p:txBody>
          <a:bodyPr vert="horz" anchor="b">
            <a:normAutofit/>
          </a:bodyPr>
          <a:lstStyle/>
          <a:p>
            <a:r>
              <a:rPr kumimoji="0" lang="sr-Latn-CS" smtClean="0"/>
              <a:t>Kliknite i uredite naslov mastera</a:t>
            </a:r>
            <a:endParaRPr kumimoji="0" lang="en-US"/>
          </a:p>
        </p:txBody>
      </p:sp>
      <p:sp>
        <p:nvSpPr>
          <p:cNvPr id="13" name="Čuvar mesta za teks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sr-Latn-CS" smtClean="0"/>
              <a:t>Kliknite i uredite tekst</a:t>
            </a:r>
          </a:p>
          <a:p>
            <a:pPr lvl="1" eaLnBrk="1" latinLnBrk="0" hangingPunct="1"/>
            <a:r>
              <a:rPr kumimoji="0" lang="sr-Latn-CS" smtClean="0"/>
              <a:t>Drugi nivo</a:t>
            </a:r>
          </a:p>
          <a:p>
            <a:pPr lvl="2" eaLnBrk="1" latinLnBrk="0" hangingPunct="1"/>
            <a:r>
              <a:rPr kumimoji="0" lang="sr-Latn-CS" smtClean="0"/>
              <a:t>Treći nivo</a:t>
            </a:r>
          </a:p>
          <a:p>
            <a:pPr lvl="3" eaLnBrk="1" latinLnBrk="0" hangingPunct="1"/>
            <a:r>
              <a:rPr kumimoji="0" lang="sr-Latn-CS" smtClean="0"/>
              <a:t>Četvrti nivo</a:t>
            </a:r>
          </a:p>
          <a:p>
            <a:pPr lvl="4" eaLnBrk="1" latinLnBrk="0" hangingPunct="1"/>
            <a:r>
              <a:rPr kumimoji="0" lang="sr-Latn-CS" smtClean="0"/>
              <a:t>Peti nivo</a:t>
            </a:r>
            <a:endParaRPr kumimoji="0" lang="en-US"/>
          </a:p>
        </p:txBody>
      </p:sp>
      <p:sp>
        <p:nvSpPr>
          <p:cNvPr id="14" name="Čuvar mesta za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95EB143-DC6C-420A-9F3D-B0C1D8BBA21A}" type="datetimeFigureOut">
              <a:rPr lang="sr-Latn-CS" smtClean="0"/>
              <a:t>13.12.19.</a:t>
            </a:fld>
            <a:endParaRPr lang="sr-Latn-CS"/>
          </a:p>
        </p:txBody>
      </p:sp>
      <p:sp>
        <p:nvSpPr>
          <p:cNvPr id="3" name="Čuvar mesta za podnožj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sr-Latn-CS"/>
          </a:p>
        </p:txBody>
      </p:sp>
      <p:sp>
        <p:nvSpPr>
          <p:cNvPr id="7" name="Prava linija spajanj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rava linija spajanj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Pravougaoni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ava linija spajanj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Čuvar mesta za broj slajd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A562023-0378-45BF-BB63-A52A2EBA8739}" type="slidenum">
              <a:rPr lang="sr-Latn-CS" smtClean="0"/>
              <a:t>‹#›</a:t>
            </a:fld>
            <a:endParaRPr lang="sr-Latn-C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9.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0.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1.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2.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en-IN" dirty="0" smtClean="0"/>
              <a:t>NAJCESCE POVREDE DECE U VRTICIMA</a:t>
            </a:r>
            <a:endParaRPr lang="x-none" dirty="0"/>
          </a:p>
        </p:txBody>
      </p:sp>
      <p:sp>
        <p:nvSpPr>
          <p:cNvPr id="3" name="Podnaslov 2"/>
          <p:cNvSpPr>
            <a:spLocks noGrp="1"/>
          </p:cNvSpPr>
          <p:nvPr>
            <p:ph type="subTitle" idx="1"/>
          </p:nvPr>
        </p:nvSpPr>
        <p:spPr/>
        <p:txBody>
          <a:bodyPr/>
          <a:lstStyle/>
          <a:p>
            <a:endParaRPr lang="en-IN" dirty="0" smtClean="0"/>
          </a:p>
          <a:p>
            <a:endParaRPr lang="x-none" dirty="0"/>
          </a:p>
        </p:txBody>
      </p:sp>
    </p:spTree>
    <p:extLst>
      <p:ext uri="{BB962C8B-B14F-4D97-AF65-F5344CB8AC3E}">
        <p14:creationId xmlns:p14="http://schemas.microsoft.com/office/powerpoint/2010/main" val="295412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x-none" dirty="0"/>
              <a:t>POVREDE KIČME</a:t>
            </a:r>
          </a:p>
        </p:txBody>
      </p:sp>
      <p:sp>
        <p:nvSpPr>
          <p:cNvPr id="3" name="Čuvar mesta za sadržaj 2"/>
          <p:cNvSpPr>
            <a:spLocks noGrp="1"/>
          </p:cNvSpPr>
          <p:nvPr>
            <p:ph sz="quarter" idx="1"/>
          </p:nvPr>
        </p:nvSpPr>
        <p:spPr/>
        <p:txBody>
          <a:bodyPr>
            <a:normAutofit/>
          </a:bodyPr>
          <a:lstStyle/>
          <a:p>
            <a:r>
              <a:rPr lang="en-IN" dirty="0"/>
              <a:t>U</a:t>
            </a:r>
            <a:r>
              <a:rPr lang="vi-VN" dirty="0" smtClean="0"/>
              <a:t>koliko </a:t>
            </a:r>
            <a:r>
              <a:rPr lang="vi-VN" dirty="0"/>
              <a:t>se povređeno dete žali na bolove u predelu vrata i kičme, vaspitač treba </a:t>
            </a:r>
            <a:r>
              <a:rPr lang="en-IN" dirty="0" smtClean="0"/>
              <a:t>da </a:t>
            </a:r>
            <a:r>
              <a:rPr lang="en-IN" dirty="0" err="1" smtClean="0"/>
              <a:t>misli</a:t>
            </a:r>
            <a:r>
              <a:rPr lang="vi-VN" dirty="0" smtClean="0"/>
              <a:t> </a:t>
            </a:r>
            <a:r>
              <a:rPr lang="vi-VN" dirty="0"/>
              <a:t>na moguću povredu kičme</a:t>
            </a:r>
            <a:r>
              <a:rPr lang="vi-VN" dirty="0" smtClean="0"/>
              <a:t>.</a:t>
            </a:r>
            <a:endParaRPr lang="en-IN" dirty="0" smtClean="0"/>
          </a:p>
          <a:p>
            <a:r>
              <a:rPr lang="vi-VN" dirty="0"/>
              <a:t>U ovim slučajevima povređeno dete, vaspitač treba imobilisati na čvrstoj osnovi kako bi glava i telo bili u istoj ravni</a:t>
            </a:r>
            <a:r>
              <a:rPr lang="vi-VN" dirty="0" smtClean="0"/>
              <a:t>.</a:t>
            </a:r>
            <a:endParaRPr lang="en-IN" dirty="0" smtClean="0"/>
          </a:p>
          <a:p>
            <a:r>
              <a:rPr lang="vi-VN" dirty="0"/>
              <a:t> Ako </a:t>
            </a:r>
            <a:r>
              <a:rPr lang="vi-VN" dirty="0" smtClean="0"/>
              <a:t> </a:t>
            </a:r>
            <a:r>
              <a:rPr lang="vi-VN" dirty="0"/>
              <a:t>i </a:t>
            </a:r>
            <a:r>
              <a:rPr lang="en-IN" dirty="0" err="1" smtClean="0"/>
              <a:t>nije</a:t>
            </a:r>
            <a:r>
              <a:rPr lang="en-IN" dirty="0" smtClean="0"/>
              <a:t> </a:t>
            </a:r>
            <a:r>
              <a:rPr lang="vi-VN" dirty="0" smtClean="0"/>
              <a:t>posumnjao </a:t>
            </a:r>
            <a:r>
              <a:rPr lang="vi-VN" dirty="0"/>
              <a:t>na postojanje povrede kičmenog stuba, vaspitač je dužan da pri pružanju prve pomoći postupa kao da prelom kičme postoji. </a:t>
            </a:r>
            <a:endParaRPr lang="en-IN" dirty="0"/>
          </a:p>
          <a:p>
            <a:r>
              <a:rPr lang="vi-VN" dirty="0"/>
              <a:t>Svako nepotrebno i nesmotreno pomeranje povređenog deteta sa povredom kičme najozbiljnije može da ugrozi zdravlje i život povređenog deteta. </a:t>
            </a:r>
            <a:endParaRPr lang="x-none" dirty="0"/>
          </a:p>
        </p:txBody>
      </p:sp>
    </p:spTree>
    <p:extLst>
      <p:ext uri="{BB962C8B-B14F-4D97-AF65-F5344CB8AC3E}">
        <p14:creationId xmlns:p14="http://schemas.microsoft.com/office/powerpoint/2010/main" val="1341229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x-none" dirty="0"/>
              <a:t>IŠČAŠENJA</a:t>
            </a:r>
          </a:p>
        </p:txBody>
      </p:sp>
      <p:sp>
        <p:nvSpPr>
          <p:cNvPr id="3" name="Čuvar mesta za sadržaj 2"/>
          <p:cNvSpPr>
            <a:spLocks noGrp="1"/>
          </p:cNvSpPr>
          <p:nvPr>
            <p:ph sz="quarter" idx="1"/>
          </p:nvPr>
        </p:nvSpPr>
        <p:spPr/>
        <p:txBody>
          <a:bodyPr/>
          <a:lstStyle/>
          <a:p>
            <a:r>
              <a:rPr lang="vi-VN" dirty="0"/>
              <a:t>Iščašenja su iskoci kosti iz zglobnog ležišta. Kretanje je omogućeno, ali jako bolno. Ne treba nikad dozvoliti nestručnim licima da nameštaju zglob, već što hitnije preneti povređeno dete u odgovarajuću hirušku ustanovu.</a:t>
            </a:r>
            <a:endParaRPr lang="x-none" dirty="0"/>
          </a:p>
        </p:txBody>
      </p:sp>
      <p:pic>
        <p:nvPicPr>
          <p:cNvPr id="5" name="Čuvar mesta za sadržaj 4"/>
          <p:cNvPicPr>
            <a:picLocks noGrp="1" noChangeAspect="1"/>
          </p:cNvPicPr>
          <p:nvPr>
            <p:ph sz="quarter" idx="2"/>
          </p:nvPr>
        </p:nvPicPr>
        <p:blipFill>
          <a:blip r:embed="rId2" cstate="print">
            <a:extLst>
              <a:ext uri="{28A0092B-C50C-407E-A947-70E740481C1C}">
                <a14:useLocalDpi xmlns:a14="http://schemas.microsoft.com/office/drawing/2010/main" val="0"/>
              </a:ext>
            </a:extLst>
          </a:blip>
          <a:stretch>
            <a:fillRect/>
          </a:stretch>
        </p:blipFill>
        <p:spPr>
          <a:xfrm>
            <a:off x="4651375" y="2921508"/>
            <a:ext cx="2895600" cy="1929384"/>
          </a:xfrm>
        </p:spPr>
      </p:pic>
    </p:spTree>
    <p:extLst>
      <p:ext uri="{BB962C8B-B14F-4D97-AF65-F5344CB8AC3E}">
        <p14:creationId xmlns:p14="http://schemas.microsoft.com/office/powerpoint/2010/main" val="40471744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x-none" dirty="0"/>
              <a:t>PRELOMI</a:t>
            </a:r>
          </a:p>
        </p:txBody>
      </p:sp>
      <p:sp>
        <p:nvSpPr>
          <p:cNvPr id="3" name="Čuvar mesta za sadržaj 2"/>
          <p:cNvSpPr>
            <a:spLocks noGrp="1"/>
          </p:cNvSpPr>
          <p:nvPr>
            <p:ph sz="quarter" idx="1"/>
          </p:nvPr>
        </p:nvSpPr>
        <p:spPr/>
        <p:txBody>
          <a:bodyPr/>
          <a:lstStyle/>
          <a:p>
            <a:r>
              <a:rPr lang="x-none" dirty="0"/>
              <a:t> Prelomi su teže povrede. Deca najčešće lome kosti ruku i nogu. Postoje otvoreni i zatvoreni prelomi. Kod otvorenih preloma kost probija kožu, a kod zatvorenih koža nije oštećena. </a:t>
            </a:r>
          </a:p>
        </p:txBody>
      </p:sp>
      <p:pic>
        <p:nvPicPr>
          <p:cNvPr id="5" name="Čuvar mesta za sadržaj 4"/>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4270375" y="2730578"/>
            <a:ext cx="3657600" cy="2311244"/>
          </a:xfrm>
        </p:spPr>
      </p:pic>
    </p:spTree>
    <p:extLst>
      <p:ext uri="{BB962C8B-B14F-4D97-AF65-F5344CB8AC3E}">
        <p14:creationId xmlns:p14="http://schemas.microsoft.com/office/powerpoint/2010/main" val="30262011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x-none" dirty="0"/>
              <a:t>GUŠENJE HRANOM</a:t>
            </a:r>
          </a:p>
        </p:txBody>
      </p:sp>
      <p:sp>
        <p:nvSpPr>
          <p:cNvPr id="3" name="Čuvar mesta za sadržaj 2"/>
          <p:cNvSpPr>
            <a:spLocks noGrp="1"/>
          </p:cNvSpPr>
          <p:nvPr>
            <p:ph sz="quarter" idx="1"/>
          </p:nvPr>
        </p:nvSpPr>
        <p:spPr/>
        <p:txBody>
          <a:bodyPr/>
          <a:lstStyle/>
          <a:p>
            <a:r>
              <a:rPr lang="x-none" dirty="0"/>
              <a:t> Gušenje hranom je veoma čest uzrok smrti kod male dece</a:t>
            </a:r>
            <a:r>
              <a:rPr lang="x-none" dirty="0" smtClean="0"/>
              <a:t>.</a:t>
            </a:r>
            <a:endParaRPr lang="en-IN" dirty="0" smtClean="0"/>
          </a:p>
          <a:p>
            <a:r>
              <a:rPr lang="x-none" dirty="0" smtClean="0"/>
              <a:t> </a:t>
            </a:r>
            <a:r>
              <a:rPr lang="x-none" dirty="0"/>
              <a:t>Beba ili malo dete ne bi smeli da imaju u svojoj blizini nikakve sitne stvarčice ( dugmadi, zrnevlja, perle ), jer su skloni da sve stavljaju u usta. Te sitne stvarčice udisajem lako dospeju u dušnik i dete se zagrcne i počinje da se guši. </a:t>
            </a:r>
            <a:endParaRPr lang="en-IN" dirty="0" smtClean="0"/>
          </a:p>
          <a:p>
            <a:r>
              <a:rPr lang="vi-VN" dirty="0"/>
              <a:t> Među predmetima kojima se dete najčešće zagrcne jesu komadići puknutog balona koje ono vrlo kako </a:t>
            </a:r>
            <a:r>
              <a:rPr lang="vi-VN" dirty="0" smtClean="0"/>
              <a:t>udahne</a:t>
            </a:r>
            <a:r>
              <a:rPr lang="en-IN" dirty="0"/>
              <a:t> </a:t>
            </a:r>
            <a:r>
              <a:rPr lang="en-IN" dirty="0" err="1" smtClean="0"/>
              <a:t>kao</a:t>
            </a:r>
            <a:r>
              <a:rPr lang="en-IN" dirty="0" smtClean="0"/>
              <a:t> </a:t>
            </a:r>
            <a:r>
              <a:rPr lang="en-IN" dirty="0" err="1" smtClean="0"/>
              <a:t>i</a:t>
            </a:r>
            <a:r>
              <a:rPr lang="en-IN" dirty="0" smtClean="0"/>
              <a:t> </a:t>
            </a:r>
            <a:r>
              <a:rPr lang="en-IN" dirty="0" err="1" smtClean="0"/>
              <a:t>sitne</a:t>
            </a:r>
            <a:r>
              <a:rPr lang="en-IN" dirty="0" smtClean="0"/>
              <a:t> </a:t>
            </a:r>
            <a:r>
              <a:rPr lang="en-IN" dirty="0" err="1" smtClean="0"/>
              <a:t>loptice</a:t>
            </a:r>
            <a:r>
              <a:rPr lang="en-IN" dirty="0" smtClean="0"/>
              <a:t>.</a:t>
            </a:r>
            <a:endParaRPr lang="x-none" dirty="0"/>
          </a:p>
        </p:txBody>
      </p:sp>
    </p:spTree>
    <p:extLst>
      <p:ext uri="{BB962C8B-B14F-4D97-AF65-F5344CB8AC3E}">
        <p14:creationId xmlns:p14="http://schemas.microsoft.com/office/powerpoint/2010/main" val="2982768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x-none" dirty="0"/>
              <a:t>GUŠENJE HRANOM</a:t>
            </a:r>
          </a:p>
        </p:txBody>
      </p:sp>
      <p:sp>
        <p:nvSpPr>
          <p:cNvPr id="3" name="Čuvar mesta za sadržaj 2"/>
          <p:cNvSpPr>
            <a:spLocks noGrp="1"/>
          </p:cNvSpPr>
          <p:nvPr>
            <p:ph sz="quarter" idx="1"/>
          </p:nvPr>
        </p:nvSpPr>
        <p:spPr/>
        <p:txBody>
          <a:bodyPr>
            <a:normAutofit/>
          </a:bodyPr>
          <a:lstStyle/>
          <a:p>
            <a:r>
              <a:rPr lang="vi-VN" dirty="0"/>
              <a:t> Među namirnicama kojima se deca često zagrcnu su viršle, koje bi zato trebalo prvo preseći po dužini, a ne samo popreko na komadiće, jer se ti komadići u dušniku ponašaju kao zapušači, zato što upijaju vlagu i povećavaju se, sprečavajući tako dovod vazduha</a:t>
            </a:r>
            <a:r>
              <a:rPr lang="vi-VN" dirty="0" smtClean="0"/>
              <a:t>.</a:t>
            </a:r>
            <a:endParaRPr lang="en-IN" dirty="0" smtClean="0"/>
          </a:p>
          <a:p>
            <a:r>
              <a:rPr lang="vi-VN" dirty="0" smtClean="0"/>
              <a:t> </a:t>
            </a:r>
            <a:r>
              <a:rPr lang="vi-VN" dirty="0"/>
              <a:t>Za malu decu je naročito </a:t>
            </a:r>
            <a:r>
              <a:rPr lang="vi-VN" dirty="0" smtClean="0"/>
              <a:t>opasn</a:t>
            </a:r>
            <a:r>
              <a:rPr lang="en-IN" dirty="0" err="1" smtClean="0"/>
              <a:t>i</a:t>
            </a:r>
            <a:r>
              <a:rPr lang="en-IN" dirty="0" smtClean="0"/>
              <a:t> </a:t>
            </a:r>
            <a:r>
              <a:rPr lang="vi-VN" dirty="0" smtClean="0"/>
              <a:t> </a:t>
            </a:r>
            <a:r>
              <a:rPr lang="vi-VN" dirty="0"/>
              <a:t>koštunjavi plodovi, tvrde bombone, šargarepa, kokice, grožđe. Zato bi se ovakve namirnice trebale izbegavati u vrtićima. </a:t>
            </a:r>
            <a:endParaRPr lang="en-IN" dirty="0" smtClean="0"/>
          </a:p>
        </p:txBody>
      </p:sp>
    </p:spTree>
    <p:extLst>
      <p:ext uri="{BB962C8B-B14F-4D97-AF65-F5344CB8AC3E}">
        <p14:creationId xmlns:p14="http://schemas.microsoft.com/office/powerpoint/2010/main" val="5743436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x-none" dirty="0"/>
              <a:t>Odlična preventiva gušenja hranom sastoji se u žvakanju</a:t>
            </a:r>
            <a:r>
              <a:rPr lang="en-IN" dirty="0"/>
              <a:t>.</a:t>
            </a:r>
            <a:r>
              <a:rPr lang="x-none" dirty="0"/>
              <a:t> Decu vaspitač treba naučiti da žvaću hranu, ako im to pokaže vlastitim primerom, najverovatnije će ga slediti, pogotovo ako ih ne požuruje dok jedu.</a:t>
            </a:r>
          </a:p>
          <a:p>
            <a:endParaRPr lang="en-US" dirty="0"/>
          </a:p>
        </p:txBody>
      </p:sp>
    </p:spTree>
    <p:extLst>
      <p:ext uri="{BB962C8B-B14F-4D97-AF65-F5344CB8AC3E}">
        <p14:creationId xmlns:p14="http://schemas.microsoft.com/office/powerpoint/2010/main" val="4069823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x-none" dirty="0"/>
              <a:t>TROVANJE</a:t>
            </a:r>
          </a:p>
        </p:txBody>
      </p:sp>
      <p:sp>
        <p:nvSpPr>
          <p:cNvPr id="3" name="Čuvar mesta za sadržaj 2"/>
          <p:cNvSpPr>
            <a:spLocks noGrp="1"/>
          </p:cNvSpPr>
          <p:nvPr>
            <p:ph sz="quarter" idx="1"/>
          </p:nvPr>
        </p:nvSpPr>
        <p:spPr/>
        <p:txBody>
          <a:bodyPr/>
          <a:lstStyle/>
          <a:p>
            <a:r>
              <a:rPr lang="x-none" dirty="0"/>
              <a:t>Odmah posle upotrebe, lekove treba odložiti tamo gde dete ne može da ih dohvati. </a:t>
            </a:r>
            <a:endParaRPr lang="en-IN" dirty="0" smtClean="0"/>
          </a:p>
          <a:p>
            <a:r>
              <a:rPr lang="vi-VN" dirty="0"/>
              <a:t>Najbolje je da to bude ormarić ili fioka sa rezom koju dete ne može da otvori. U vrtićima bi bilo najbolje da se ti ormarići ili fioke nalaze u prostorijama predviđenim samo za vaspitače, u kojima deca nemaju nikakav pristup</a:t>
            </a:r>
            <a:r>
              <a:rPr lang="vi-VN" dirty="0" smtClean="0"/>
              <a:t>.</a:t>
            </a:r>
            <a:endParaRPr lang="en-IN" dirty="0" smtClean="0"/>
          </a:p>
          <a:p>
            <a:r>
              <a:rPr lang="vi-VN" dirty="0"/>
              <a:t>Iako trovanje lekovima nije čest slučaj u vrtićima i vaspitači se retko susreću sa tim, važno je da ukoliko dođe do trovanja vaspitač odmah transportuje dete u zdravstvenu ustanovu.</a:t>
            </a:r>
            <a:endParaRPr lang="x-none" dirty="0"/>
          </a:p>
        </p:txBody>
      </p:sp>
    </p:spTree>
    <p:extLst>
      <p:ext uri="{BB962C8B-B14F-4D97-AF65-F5344CB8AC3E}">
        <p14:creationId xmlns:p14="http://schemas.microsoft.com/office/powerpoint/2010/main" val="32473166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x-none" dirty="0"/>
              <a:t>TROVANJE</a:t>
            </a:r>
          </a:p>
        </p:txBody>
      </p:sp>
      <p:sp>
        <p:nvSpPr>
          <p:cNvPr id="3" name="Čuvar mesta za sadržaj 2"/>
          <p:cNvSpPr>
            <a:spLocks noGrp="1"/>
          </p:cNvSpPr>
          <p:nvPr>
            <p:ph sz="quarter" idx="1"/>
          </p:nvPr>
        </p:nvSpPr>
        <p:spPr/>
        <p:txBody>
          <a:bodyPr/>
          <a:lstStyle/>
          <a:p>
            <a:r>
              <a:rPr lang="x-none" dirty="0"/>
              <a:t> Supstance koje su najčešći uzrok ozbiljnog trovanja kod dece su: aspirin i ostali lekovi, otrovi za insekte i pacove, kerozin, benzin, hemikalije za čišćenje u domaćinstvu, tečnost za poliranje nameštaja, alkalije za odvod, </a:t>
            </a:r>
            <a:r>
              <a:rPr lang="x-none" dirty="0" err="1"/>
              <a:t>sanitarije</a:t>
            </a:r>
            <a:r>
              <a:rPr lang="x-none" dirty="0"/>
              <a:t>... potrebno je u vrtiću naći odgovarajuće mesto gde deca nemaju pristup.</a:t>
            </a:r>
          </a:p>
        </p:txBody>
      </p:sp>
    </p:spTree>
    <p:extLst>
      <p:ext uri="{BB962C8B-B14F-4D97-AF65-F5344CB8AC3E}">
        <p14:creationId xmlns:p14="http://schemas.microsoft.com/office/powerpoint/2010/main" val="36246117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x-none" dirty="0"/>
              <a:t>SMRZAVANJE</a:t>
            </a:r>
          </a:p>
        </p:txBody>
      </p:sp>
      <p:sp>
        <p:nvSpPr>
          <p:cNvPr id="3" name="Čuvar mesta za sadržaj 2"/>
          <p:cNvSpPr>
            <a:spLocks noGrp="1"/>
          </p:cNvSpPr>
          <p:nvPr>
            <p:ph sz="quarter" idx="1"/>
          </p:nvPr>
        </p:nvSpPr>
        <p:spPr/>
        <p:txBody>
          <a:bodyPr>
            <a:normAutofit/>
          </a:bodyPr>
          <a:lstStyle/>
          <a:p>
            <a:r>
              <a:rPr lang="x-none" dirty="0"/>
              <a:t>Ova pojava je retka kod dece, ali se češće srećemo sa smrzavanjem pojedinih delova tela: nos, uši ili prsti. </a:t>
            </a:r>
          </a:p>
        </p:txBody>
      </p:sp>
      <p:sp>
        <p:nvSpPr>
          <p:cNvPr id="4" name="Čuvar mesta za sadržaj 3"/>
          <p:cNvSpPr>
            <a:spLocks noGrp="1"/>
          </p:cNvSpPr>
          <p:nvPr>
            <p:ph sz="quarter" idx="2"/>
          </p:nvPr>
        </p:nvSpPr>
        <p:spPr/>
        <p:txBody>
          <a:bodyPr>
            <a:normAutofit/>
          </a:bodyPr>
          <a:lstStyle/>
          <a:p>
            <a:r>
              <a:rPr lang="vi-VN" dirty="0" smtClean="0"/>
              <a:t>Ukoliko </a:t>
            </a:r>
            <a:r>
              <a:rPr lang="vi-VN" dirty="0"/>
              <a:t>se desi da dođe do smrzavanja pojedinih delova tela, potrebno je da vaspitač odmah dete unese u toplu prostoriju, da mu oslobodi smrznute delove tela, da ih stavi u mlaku vodu, pa da postepeno povećava temperaturu vode, uz blagu masažu. </a:t>
            </a:r>
            <a:endParaRPr lang="x-none" dirty="0"/>
          </a:p>
        </p:txBody>
      </p:sp>
    </p:spTree>
    <p:extLst>
      <p:ext uri="{BB962C8B-B14F-4D97-AF65-F5344CB8AC3E}">
        <p14:creationId xmlns:p14="http://schemas.microsoft.com/office/powerpoint/2010/main" val="32003285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x-none" dirty="0"/>
              <a:t>SUNČANICA</a:t>
            </a:r>
          </a:p>
        </p:txBody>
      </p:sp>
      <p:sp>
        <p:nvSpPr>
          <p:cNvPr id="3" name="Čuvar mesta za sadržaj 2"/>
          <p:cNvSpPr>
            <a:spLocks noGrp="1"/>
          </p:cNvSpPr>
          <p:nvPr>
            <p:ph sz="quarter" idx="1"/>
          </p:nvPr>
        </p:nvSpPr>
        <p:spPr/>
        <p:txBody>
          <a:bodyPr/>
          <a:lstStyle/>
          <a:p>
            <a:r>
              <a:rPr lang="x-none" dirty="0"/>
              <a:t> Nakon dugog izlaganja suncu, ukoliko glava deteta nije zaštićena, nastupiće stanje sunčanice, koja se manifestuje: jakom glavoboljom, povraćanjem, povišenom temperaturom pa i gubitkom svesti</a:t>
            </a:r>
            <a:r>
              <a:rPr lang="x-none" dirty="0" smtClean="0"/>
              <a:t>.</a:t>
            </a:r>
            <a:endParaRPr lang="en-IN" dirty="0" smtClean="0"/>
          </a:p>
          <a:p>
            <a:r>
              <a:rPr lang="x-none" dirty="0" smtClean="0"/>
              <a:t>Dete </a:t>
            </a:r>
            <a:r>
              <a:rPr lang="x-none" dirty="0"/>
              <a:t>je potrebno </a:t>
            </a:r>
            <a:r>
              <a:rPr lang="x-none" dirty="0" smtClean="0"/>
              <a:t>odmah stavi</a:t>
            </a:r>
            <a:r>
              <a:rPr lang="en-IN" dirty="0" err="1" smtClean="0"/>
              <a:t>ti</a:t>
            </a:r>
            <a:r>
              <a:rPr lang="x-none" dirty="0" smtClean="0"/>
              <a:t> </a:t>
            </a:r>
            <a:r>
              <a:rPr lang="x-none" dirty="0"/>
              <a:t>u </a:t>
            </a:r>
            <a:r>
              <a:rPr lang="x-none" dirty="0" smtClean="0"/>
              <a:t>hladovinu</a:t>
            </a:r>
            <a:r>
              <a:rPr lang="en-IN" dirty="0" smtClean="0"/>
              <a:t>,</a:t>
            </a:r>
            <a:r>
              <a:rPr lang="en-IN" dirty="0" err="1" smtClean="0"/>
              <a:t>stavljati</a:t>
            </a:r>
            <a:r>
              <a:rPr lang="en-IN" dirty="0" smtClean="0"/>
              <a:t> </a:t>
            </a:r>
            <a:r>
              <a:rPr lang="x-none" dirty="0" smtClean="0"/>
              <a:t>mu  </a:t>
            </a:r>
            <a:r>
              <a:rPr lang="x-none" dirty="0"/>
              <a:t>hladne obloge na </a:t>
            </a:r>
            <a:r>
              <a:rPr lang="x-none" dirty="0" smtClean="0"/>
              <a:t>glavu</a:t>
            </a:r>
            <a:r>
              <a:rPr lang="en-IN" dirty="0" smtClean="0"/>
              <a:t> </a:t>
            </a:r>
            <a:r>
              <a:rPr lang="en-IN" dirty="0" err="1" smtClean="0"/>
              <a:t>i</a:t>
            </a:r>
            <a:r>
              <a:rPr lang="en-IN" dirty="0" smtClean="0"/>
              <a:t> </a:t>
            </a:r>
            <a:r>
              <a:rPr lang="x-none" dirty="0" smtClean="0"/>
              <a:t>  da</a:t>
            </a:r>
            <a:r>
              <a:rPr lang="en-IN" dirty="0" err="1" smtClean="0"/>
              <a:t>vati</a:t>
            </a:r>
            <a:r>
              <a:rPr lang="en-IN" dirty="0" smtClean="0"/>
              <a:t> </a:t>
            </a:r>
            <a:r>
              <a:rPr lang="x-none" dirty="0" smtClean="0"/>
              <a:t> </a:t>
            </a:r>
            <a:r>
              <a:rPr lang="x-none" dirty="0"/>
              <a:t>hladne napitke.</a:t>
            </a:r>
          </a:p>
        </p:txBody>
      </p:sp>
    </p:spTree>
    <p:extLst>
      <p:ext uri="{BB962C8B-B14F-4D97-AF65-F5344CB8AC3E}">
        <p14:creationId xmlns:p14="http://schemas.microsoft.com/office/powerpoint/2010/main" val="2206827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891480"/>
            <a:ext cx="7467600" cy="891480"/>
          </a:xfrm>
        </p:spPr>
        <p:txBody>
          <a:bodyPr/>
          <a:lstStyle/>
          <a:p>
            <a:endParaRPr lang="x-none"/>
          </a:p>
        </p:txBody>
      </p:sp>
      <p:sp>
        <p:nvSpPr>
          <p:cNvPr id="3" name="Čuvar mesta za sadržaj 2"/>
          <p:cNvSpPr>
            <a:spLocks noGrp="1"/>
          </p:cNvSpPr>
          <p:nvPr>
            <p:ph sz="quarter" idx="1"/>
          </p:nvPr>
        </p:nvSpPr>
        <p:spPr>
          <a:xfrm>
            <a:off x="539552" y="404664"/>
            <a:ext cx="7385248" cy="6069288"/>
          </a:xfrm>
        </p:spPr>
        <p:txBody>
          <a:bodyPr/>
          <a:lstStyle/>
          <a:p>
            <a:r>
              <a:rPr lang="x-none" dirty="0"/>
              <a:t>Povrede su odgovornije za veći broj smrtnih </a:t>
            </a:r>
            <a:r>
              <a:rPr lang="x-none" dirty="0" err="1"/>
              <a:t>slucajeva</a:t>
            </a:r>
            <a:r>
              <a:rPr lang="x-none" dirty="0"/>
              <a:t> kod dece starije od jedne godine nego sve bolesti zajedno. </a:t>
            </a:r>
            <a:endParaRPr lang="en-IN" dirty="0" smtClean="0"/>
          </a:p>
          <a:p>
            <a:r>
              <a:rPr lang="vi-VN" dirty="0" smtClean="0"/>
              <a:t> </a:t>
            </a:r>
            <a:r>
              <a:rPr lang="en-IN" dirty="0" smtClean="0"/>
              <a:t>V</a:t>
            </a:r>
            <a:r>
              <a:rPr lang="vi-VN" dirty="0" smtClean="0"/>
              <a:t>odeći </a:t>
            </a:r>
            <a:r>
              <a:rPr lang="vi-VN" dirty="0"/>
              <a:t>uzrok povređivanja dece je nepažnja roditelja, vaspitača i svih odraslih ljudi koji </a:t>
            </a:r>
            <a:r>
              <a:rPr lang="vi-VN" dirty="0" smtClean="0"/>
              <a:t> </a:t>
            </a:r>
            <a:r>
              <a:rPr lang="vi-VN" dirty="0"/>
              <a:t>o </a:t>
            </a:r>
            <a:r>
              <a:rPr lang="vi-VN" dirty="0" smtClean="0"/>
              <a:t>njima</a:t>
            </a:r>
            <a:r>
              <a:rPr lang="en-IN" dirty="0" smtClean="0"/>
              <a:t> </a:t>
            </a:r>
            <a:r>
              <a:rPr lang="vi-VN" dirty="0" smtClean="0"/>
              <a:t>brinu.</a:t>
            </a:r>
            <a:endParaRPr lang="en-IN" dirty="0" smtClean="0"/>
          </a:p>
          <a:p>
            <a:r>
              <a:rPr lang="vi-VN" dirty="0" smtClean="0"/>
              <a:t>Roditeljima  </a:t>
            </a:r>
            <a:r>
              <a:rPr lang="vi-VN" dirty="0"/>
              <a:t>sigurnu </a:t>
            </a:r>
            <a:r>
              <a:rPr lang="vi-VN" dirty="0" smtClean="0"/>
              <a:t>zonu</a:t>
            </a:r>
            <a:r>
              <a:rPr lang="en-IN" dirty="0" smtClean="0"/>
              <a:t> </a:t>
            </a:r>
            <a:r>
              <a:rPr lang="vi-VN" dirty="0" smtClean="0"/>
              <a:t>predstavlja </a:t>
            </a:r>
            <a:r>
              <a:rPr lang="vi-VN" dirty="0"/>
              <a:t>vrtić. Međitim, i u vrtićima se događaju </a:t>
            </a:r>
            <a:r>
              <a:rPr lang="vi-VN" dirty="0" smtClean="0"/>
              <a:t>nesreće</a:t>
            </a:r>
            <a:endParaRPr lang="en-IN" dirty="0"/>
          </a:p>
          <a:p>
            <a:r>
              <a:rPr lang="vi-VN" dirty="0" smtClean="0"/>
              <a:t> </a:t>
            </a:r>
            <a:r>
              <a:rPr lang="vi-VN" dirty="0"/>
              <a:t>Najčešće povrede dece </a:t>
            </a:r>
            <a:r>
              <a:rPr lang="vi-VN" dirty="0" smtClean="0"/>
              <a:t> </a:t>
            </a:r>
            <a:r>
              <a:rPr lang="vi-VN" dirty="0"/>
              <a:t>su: povrede glave; povrede grudnog koša; iščašenja i prelomi; gušenje hranom; trovanje; sunčanica; ujed zmije i raznih insekata; posekotine i ogrebotine; padovi; alergije. </a:t>
            </a:r>
            <a:endParaRPr lang="x-none" dirty="0"/>
          </a:p>
        </p:txBody>
      </p:sp>
    </p:spTree>
    <p:extLst>
      <p:ext uri="{BB962C8B-B14F-4D97-AF65-F5344CB8AC3E}">
        <p14:creationId xmlns:p14="http://schemas.microsoft.com/office/powerpoint/2010/main" val="14471177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x-none" dirty="0"/>
              <a:t>UJED ZMIJE </a:t>
            </a:r>
          </a:p>
        </p:txBody>
      </p:sp>
      <p:sp>
        <p:nvSpPr>
          <p:cNvPr id="3" name="Čuvar mesta za sadržaj 2"/>
          <p:cNvSpPr>
            <a:spLocks noGrp="1"/>
          </p:cNvSpPr>
          <p:nvPr>
            <p:ph sz="quarter" idx="1"/>
          </p:nvPr>
        </p:nvSpPr>
        <p:spPr/>
        <p:txBody>
          <a:bodyPr/>
          <a:lstStyle/>
          <a:p>
            <a:r>
              <a:rPr lang="x-none" dirty="0"/>
              <a:t> </a:t>
            </a:r>
            <a:r>
              <a:rPr lang="x-none" dirty="0" smtClean="0"/>
              <a:t>Pr</a:t>
            </a:r>
            <a:r>
              <a:rPr lang="en-IN" dirty="0" err="1" smtClean="0"/>
              <a:t>i</a:t>
            </a:r>
            <a:r>
              <a:rPr lang="x-none" dirty="0" smtClean="0"/>
              <a:t> </a:t>
            </a:r>
            <a:r>
              <a:rPr lang="x-none" dirty="0"/>
              <a:t>igri i boravku u prirodi postoji velika mogućnost da dete ujede zmija </a:t>
            </a:r>
            <a:endParaRPr lang="en-IN" dirty="0" smtClean="0"/>
          </a:p>
          <a:p>
            <a:r>
              <a:rPr lang="pl-PL" dirty="0"/>
              <a:t> Karakteristično za ujed zmije otrovnice je da na mestu ujeda postoje samo dve ubodne rane. </a:t>
            </a:r>
            <a:endParaRPr lang="en-IN" dirty="0" smtClean="0"/>
          </a:p>
          <a:p>
            <a:endParaRPr lang="x-none" dirty="0"/>
          </a:p>
        </p:txBody>
      </p:sp>
      <p:pic>
        <p:nvPicPr>
          <p:cNvPr id="5" name="Čuvar mesta za sadržaj 4"/>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4270375" y="2564904"/>
            <a:ext cx="4263760" cy="2313668"/>
          </a:xfrm>
        </p:spPr>
      </p:pic>
    </p:spTree>
    <p:extLst>
      <p:ext uri="{BB962C8B-B14F-4D97-AF65-F5344CB8AC3E}">
        <p14:creationId xmlns:p14="http://schemas.microsoft.com/office/powerpoint/2010/main" val="2482166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x-none" dirty="0"/>
              <a:t>UJED ZMIJE </a:t>
            </a:r>
          </a:p>
        </p:txBody>
      </p:sp>
      <p:sp>
        <p:nvSpPr>
          <p:cNvPr id="3" name="Čuvar mesta za sadržaj 2"/>
          <p:cNvSpPr>
            <a:spLocks noGrp="1"/>
          </p:cNvSpPr>
          <p:nvPr>
            <p:ph sz="quarter" idx="1"/>
          </p:nvPr>
        </p:nvSpPr>
        <p:spPr/>
        <p:txBody>
          <a:bodyPr/>
          <a:lstStyle/>
          <a:p>
            <a:r>
              <a:rPr lang="vi-VN" dirty="0"/>
              <a:t>Kod ujeda zmija potrebno je da vaspitač hitno podveže povređeni deo tela, kaišem, maramom ili drugim priručnim materijalom, iznad ujedenog mesta. Zatim da bilo kojim sečivom, čiji rez treba na plamenu da ogori i rashladi, razreže kožu na mestu ujeda. Na ovaj način putem krvi koja ističe, odstranjuje se i ubrizgani otrov. </a:t>
            </a:r>
            <a:endParaRPr lang="en-IN" dirty="0" smtClean="0"/>
          </a:p>
          <a:p>
            <a:r>
              <a:rPr lang="vi-VN" dirty="0" smtClean="0"/>
              <a:t>Opasno </a:t>
            </a:r>
            <a:r>
              <a:rPr lang="vi-VN" dirty="0"/>
              <a:t>je da vaspitač sisa ranu kako bi iz nje izvukao otrov, jer postoji opasnost da se i on otruje</a:t>
            </a:r>
            <a:r>
              <a:rPr lang="vi-VN" dirty="0" smtClean="0"/>
              <a:t>.</a:t>
            </a:r>
            <a:endParaRPr lang="en-IN" dirty="0" smtClean="0"/>
          </a:p>
          <a:p>
            <a:r>
              <a:rPr lang="vi-VN" dirty="0" smtClean="0"/>
              <a:t> </a:t>
            </a:r>
            <a:r>
              <a:rPr lang="vi-VN" dirty="0"/>
              <a:t>Povređeno dete treba hitno transportovati u zdravstvenu ustanovu. Svako nepotrebno oklevanje može da se završi gubitkom života. </a:t>
            </a:r>
            <a:endParaRPr lang="x-none" dirty="0"/>
          </a:p>
        </p:txBody>
      </p:sp>
    </p:spTree>
    <p:extLst>
      <p:ext uri="{BB962C8B-B14F-4D97-AF65-F5344CB8AC3E}">
        <p14:creationId xmlns:p14="http://schemas.microsoft.com/office/powerpoint/2010/main" val="25163414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pl-PL" dirty="0"/>
              <a:t>UJED </a:t>
            </a:r>
            <a:r>
              <a:rPr lang="pl-PL" dirty="0" smtClean="0"/>
              <a:t> </a:t>
            </a:r>
            <a:r>
              <a:rPr lang="pl-PL" dirty="0"/>
              <a:t>RAZNIH INSEKATA</a:t>
            </a:r>
            <a:endParaRPr lang="x-none" dirty="0"/>
          </a:p>
        </p:txBody>
      </p:sp>
      <p:pic>
        <p:nvPicPr>
          <p:cNvPr id="5" name="Čuvar mesta za sadržaj 4"/>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66301" y="2780929"/>
            <a:ext cx="3948499" cy="2058860"/>
          </a:xfrm>
        </p:spPr>
      </p:pic>
      <p:sp>
        <p:nvSpPr>
          <p:cNvPr id="4" name="Čuvar mesta za sadržaj 3"/>
          <p:cNvSpPr>
            <a:spLocks noGrp="1"/>
          </p:cNvSpPr>
          <p:nvPr>
            <p:ph sz="quarter" idx="2"/>
          </p:nvPr>
        </p:nvSpPr>
        <p:spPr/>
        <p:txBody>
          <a:bodyPr>
            <a:normAutofit lnSpcReduction="10000"/>
          </a:bodyPr>
          <a:lstStyle/>
          <a:p>
            <a:r>
              <a:rPr lang="vi-VN" dirty="0"/>
              <a:t> Ujedi insekata mogu biti veoma opasni pa i smrtonosni, pa je takođe, potrebna što hitnija lekarska pomoć. </a:t>
            </a:r>
            <a:endParaRPr lang="en-IN" dirty="0" smtClean="0"/>
          </a:p>
          <a:p>
            <a:r>
              <a:rPr lang="x-none" dirty="0"/>
              <a:t>Najčešći ujedi insekata su od strane pčela i ukoliko je neko dete alergično na njih, vaspitač ga hitno treba transportovati u zdravstvenu ustanovu.</a:t>
            </a:r>
          </a:p>
        </p:txBody>
      </p:sp>
    </p:spTree>
    <p:extLst>
      <p:ext uri="{BB962C8B-B14F-4D97-AF65-F5344CB8AC3E}">
        <p14:creationId xmlns:p14="http://schemas.microsoft.com/office/powerpoint/2010/main" val="27651366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x-none" dirty="0"/>
              <a:t>POSEKOTINE I OGREBOTINE</a:t>
            </a:r>
          </a:p>
        </p:txBody>
      </p:sp>
      <p:sp>
        <p:nvSpPr>
          <p:cNvPr id="3" name="Čuvar mesta za sadržaj 2"/>
          <p:cNvSpPr>
            <a:spLocks noGrp="1"/>
          </p:cNvSpPr>
          <p:nvPr>
            <p:ph sz="quarter" idx="1"/>
          </p:nvPr>
        </p:nvSpPr>
        <p:spPr/>
        <p:txBody>
          <a:bodyPr>
            <a:normAutofit lnSpcReduction="10000"/>
          </a:bodyPr>
          <a:lstStyle/>
          <a:p>
            <a:r>
              <a:rPr lang="x-none" dirty="0"/>
              <a:t>Posekotine i ogrebotine su neizbežan deo detinjstva. Ako dete poseče kožu ili tkivo ispod nje, oštrim predmetom kao što je nožić ili komadić stakla, javiće se krvarenje, ponekad i jako ukoliko su presečeni krvni sudovi. </a:t>
            </a:r>
          </a:p>
        </p:txBody>
      </p:sp>
      <p:pic>
        <p:nvPicPr>
          <p:cNvPr id="5" name="Čuvar mesta za sadržaj 4"/>
          <p:cNvPicPr>
            <a:picLocks noGrp="1" noChangeAspect="1"/>
          </p:cNvPicPr>
          <p:nvPr>
            <p:ph sz="quarter" idx="2"/>
          </p:nvPr>
        </p:nvPicPr>
        <p:blipFill>
          <a:blip r:embed="rId2" cstate="print">
            <a:extLst>
              <a:ext uri="{28A0092B-C50C-407E-A947-70E740481C1C}">
                <a14:useLocalDpi xmlns:a14="http://schemas.microsoft.com/office/drawing/2010/main" val="0"/>
              </a:ext>
            </a:extLst>
          </a:blip>
          <a:stretch>
            <a:fillRect/>
          </a:stretch>
        </p:blipFill>
        <p:spPr>
          <a:xfrm>
            <a:off x="4270375" y="2492896"/>
            <a:ext cx="4491164" cy="3024336"/>
          </a:xfrm>
        </p:spPr>
      </p:pic>
    </p:spTree>
    <p:extLst>
      <p:ext uri="{BB962C8B-B14F-4D97-AF65-F5344CB8AC3E}">
        <p14:creationId xmlns:p14="http://schemas.microsoft.com/office/powerpoint/2010/main" val="25787933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x-none" dirty="0" smtClean="0"/>
              <a:t> </a:t>
            </a:r>
            <a:r>
              <a:rPr lang="x-none" dirty="0"/>
              <a:t>OGREBOTINE</a:t>
            </a:r>
          </a:p>
        </p:txBody>
      </p:sp>
      <p:sp>
        <p:nvSpPr>
          <p:cNvPr id="3" name="Čuvar mesta za sadržaj 2"/>
          <p:cNvSpPr>
            <a:spLocks noGrp="1"/>
          </p:cNvSpPr>
          <p:nvPr>
            <p:ph sz="quarter" idx="1"/>
          </p:nvPr>
        </p:nvSpPr>
        <p:spPr/>
        <p:txBody>
          <a:bodyPr/>
          <a:lstStyle/>
          <a:p>
            <a:r>
              <a:rPr lang="x-none" dirty="0"/>
              <a:t>Ogrebotine su površinske povrede koje mogu sadržati čestice prljavštine ili zemlje</a:t>
            </a:r>
            <a:r>
              <a:rPr lang="x-none" dirty="0" smtClean="0"/>
              <a:t>.</a:t>
            </a:r>
            <a:endParaRPr lang="en-IN" dirty="0" smtClean="0"/>
          </a:p>
          <a:p>
            <a:r>
              <a:rPr lang="x-none" dirty="0" smtClean="0"/>
              <a:t> </a:t>
            </a:r>
            <a:r>
              <a:rPr lang="x-none" dirty="0"/>
              <a:t>Vaspitač treba da ukloni nečistoće, zaustavi krvarenje i zaštiti od infekcije. On treba da </a:t>
            </a:r>
            <a:r>
              <a:rPr lang="x-none" dirty="0" err="1" smtClean="0"/>
              <a:t>oper</a:t>
            </a:r>
            <a:r>
              <a:rPr lang="en-IN" dirty="0" smtClean="0"/>
              <a:t>e </a:t>
            </a:r>
            <a:r>
              <a:rPr lang="x-none" dirty="0" smtClean="0"/>
              <a:t>ruke </a:t>
            </a:r>
            <a:r>
              <a:rPr lang="x-none" dirty="0"/>
              <a:t>sapunom i toplom vodom pre nego što dodirne ranu deteta. Oprezno da ispere ranu tekućom mlakom vodom da bi odstranio </a:t>
            </a:r>
            <a:r>
              <a:rPr lang="x-none" dirty="0" smtClean="0"/>
              <a:t>nečistoću</a:t>
            </a:r>
            <a:r>
              <a:rPr lang="en-IN" dirty="0" smtClean="0"/>
              <a:t>,</a:t>
            </a:r>
            <a:r>
              <a:rPr lang="en-IN" dirty="0" err="1" smtClean="0"/>
              <a:t>zatim</a:t>
            </a:r>
            <a:r>
              <a:rPr lang="x-none" dirty="0" smtClean="0"/>
              <a:t> </a:t>
            </a:r>
            <a:r>
              <a:rPr lang="x-none" dirty="0"/>
              <a:t>da tapka sterilnom gazom ili čistom </a:t>
            </a:r>
            <a:r>
              <a:rPr lang="x-none" dirty="0" smtClean="0"/>
              <a:t>tkaninom </a:t>
            </a:r>
            <a:r>
              <a:rPr lang="x-none" dirty="0"/>
              <a:t>nekoliko minuta </a:t>
            </a:r>
            <a:r>
              <a:rPr lang="x-none" dirty="0" smtClean="0"/>
              <a:t>blag</a:t>
            </a:r>
            <a:r>
              <a:rPr lang="en-IN" dirty="0" err="1" smtClean="0"/>
              <a:t>im</a:t>
            </a:r>
            <a:r>
              <a:rPr lang="x-none" dirty="0" smtClean="0"/>
              <a:t> </a:t>
            </a:r>
            <a:r>
              <a:rPr lang="x-none" dirty="0" err="1" smtClean="0"/>
              <a:t>pritisk</a:t>
            </a:r>
            <a:r>
              <a:rPr lang="en-IN" dirty="0" err="1" smtClean="0"/>
              <a:t>om</a:t>
            </a:r>
            <a:r>
              <a:rPr lang="en-IN" dirty="0" smtClean="0"/>
              <a:t> </a:t>
            </a:r>
            <a:r>
              <a:rPr lang="en-IN" dirty="0" err="1" smtClean="0"/>
              <a:t>na</a:t>
            </a:r>
            <a:r>
              <a:rPr lang="x-none" dirty="0" smtClean="0"/>
              <a:t> </a:t>
            </a:r>
            <a:r>
              <a:rPr lang="x-none" dirty="0"/>
              <a:t>ranu. Malu posekotinu ili ogrebotinu treba da pokrije flasterom, a veću sterilnom gazom koju će pričvrstiti zavojima.</a:t>
            </a:r>
          </a:p>
        </p:txBody>
      </p:sp>
    </p:spTree>
    <p:extLst>
      <p:ext uri="{BB962C8B-B14F-4D97-AF65-F5344CB8AC3E}">
        <p14:creationId xmlns:p14="http://schemas.microsoft.com/office/powerpoint/2010/main" val="34733969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27584" y="-1149449"/>
            <a:ext cx="7467600" cy="1143000"/>
          </a:xfrm>
        </p:spPr>
        <p:txBody>
          <a:bodyPr/>
          <a:lstStyle/>
          <a:p>
            <a:endParaRPr lang="x-none"/>
          </a:p>
        </p:txBody>
      </p:sp>
      <p:pic>
        <p:nvPicPr>
          <p:cNvPr id="5" name="Čuvar mesta za sadržaj 4"/>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539552" y="2924944"/>
            <a:ext cx="3657600" cy="1920240"/>
          </a:xfrm>
        </p:spPr>
      </p:pic>
      <p:sp>
        <p:nvSpPr>
          <p:cNvPr id="4" name="Čuvar mesta za sadržaj 3"/>
          <p:cNvSpPr>
            <a:spLocks noGrp="1"/>
          </p:cNvSpPr>
          <p:nvPr>
            <p:ph sz="quarter" idx="2"/>
          </p:nvPr>
        </p:nvSpPr>
        <p:spPr/>
        <p:txBody>
          <a:bodyPr/>
          <a:lstStyle/>
          <a:p>
            <a:r>
              <a:rPr lang="x-none" dirty="0"/>
              <a:t>Ukoliko su rane duboke bez razmišljanja vaspitač bi trebao da potraži pomoć lekara. Svrha lečenja je da se zaustavi krvarenje, zaštiti posečena koža od infekcije i ubrza zarastanje.</a:t>
            </a:r>
          </a:p>
        </p:txBody>
      </p:sp>
    </p:spTree>
    <p:extLst>
      <p:ext uri="{BB962C8B-B14F-4D97-AF65-F5344CB8AC3E}">
        <p14:creationId xmlns:p14="http://schemas.microsoft.com/office/powerpoint/2010/main" val="18098139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x-none" dirty="0"/>
              <a:t>PADOVI</a:t>
            </a:r>
          </a:p>
        </p:txBody>
      </p:sp>
      <p:sp>
        <p:nvSpPr>
          <p:cNvPr id="4" name="Čuvar mesta za sadržaj 3"/>
          <p:cNvSpPr>
            <a:spLocks noGrp="1"/>
          </p:cNvSpPr>
          <p:nvPr>
            <p:ph sz="quarter" idx="2"/>
          </p:nvPr>
        </p:nvSpPr>
        <p:spPr>
          <a:xfrm>
            <a:off x="4270248" y="620688"/>
            <a:ext cx="3657600" cy="5551512"/>
          </a:xfrm>
        </p:spPr>
        <p:txBody>
          <a:bodyPr>
            <a:normAutofit/>
          </a:bodyPr>
          <a:lstStyle/>
          <a:p>
            <a:r>
              <a:rPr lang="x-none" dirty="0"/>
              <a:t> Pada se sa različitih mesta: s kreveta, stola za prepovijanje, niz stepenice, s prozora ili terasa, s drveća, s bicikla, s stolice, penjalica na igralištu... </a:t>
            </a:r>
            <a:endParaRPr lang="en-IN" dirty="0" smtClean="0"/>
          </a:p>
          <a:p>
            <a:r>
              <a:rPr lang="x-none" dirty="0"/>
              <a:t>Najveći broj padova u vrtiću dešava se deci staroj do četiri godine, a najčešće se pada u vreme slobodnih aktivnosti.</a:t>
            </a:r>
          </a:p>
        </p:txBody>
      </p:sp>
      <p:pic>
        <p:nvPicPr>
          <p:cNvPr id="5" name="Picture 49" descr="http://www.biljeizdravlje.rs/upload/images/izdanja/2011/09/4.jpg"/>
          <p:cNvPicPr>
            <a:picLocks noGrp="1"/>
          </p:cNvPicPr>
          <p:nvPr>
            <p:ph sz="quarter" idx="1"/>
          </p:nvPr>
        </p:nvPicPr>
        <p:blipFill>
          <a:blip r:embed="rId2"/>
          <a:srcRect/>
          <a:stretch>
            <a:fillRect/>
          </a:stretch>
        </p:blipFill>
        <p:spPr bwMode="auto">
          <a:xfrm>
            <a:off x="611560" y="2564904"/>
            <a:ext cx="3312368" cy="3921956"/>
          </a:xfrm>
          <a:prstGeom prst="rect">
            <a:avLst/>
          </a:prstGeom>
          <a:noFill/>
          <a:ln w="9525">
            <a:noFill/>
            <a:miter lim="800000"/>
            <a:headEnd/>
            <a:tailEnd/>
          </a:ln>
        </p:spPr>
      </p:pic>
    </p:spTree>
    <p:extLst>
      <p:ext uri="{BB962C8B-B14F-4D97-AF65-F5344CB8AC3E}">
        <p14:creationId xmlns:p14="http://schemas.microsoft.com/office/powerpoint/2010/main" val="18447531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x-none" dirty="0"/>
              <a:t>PADOVI</a:t>
            </a:r>
          </a:p>
        </p:txBody>
      </p:sp>
      <p:sp>
        <p:nvSpPr>
          <p:cNvPr id="3" name="Čuvar mesta za sadržaj 2"/>
          <p:cNvSpPr>
            <a:spLocks noGrp="1"/>
          </p:cNvSpPr>
          <p:nvPr>
            <p:ph sz="quarter" idx="1"/>
          </p:nvPr>
        </p:nvSpPr>
        <p:spPr/>
        <p:txBody>
          <a:bodyPr/>
          <a:lstStyle/>
          <a:p>
            <a:r>
              <a:rPr lang="vi-VN" dirty="0"/>
              <a:t>Ukoliko u vrtiću postoje stepenice, vaspitači bi trebali da spreče dete da padne niz stepenice tako što će na vrhu i dnu stepenica postaviti vratanca, uključujući i verandu, sve dok dete ne bude u stanju da se stabilno i lako penje i silazi niz stepenice. Vaspitač uvek mora da bude prisutan kada dete želi da se popne ili siđe sa stepenica</a:t>
            </a:r>
            <a:r>
              <a:rPr lang="vi-VN" dirty="0" smtClean="0"/>
              <a:t>.</a:t>
            </a:r>
            <a:endParaRPr lang="en-IN" dirty="0" smtClean="0"/>
          </a:p>
          <a:p>
            <a:r>
              <a:rPr lang="vi-VN" dirty="0" smtClean="0"/>
              <a:t> </a:t>
            </a:r>
            <a:r>
              <a:rPr lang="vi-VN" dirty="0"/>
              <a:t>Mlađu decu vaspitač treba da drži za ruku i da se na taj način dete bezbedno spusti ili popne niz stepenice.</a:t>
            </a:r>
            <a:endParaRPr lang="x-none" dirty="0"/>
          </a:p>
        </p:txBody>
      </p:sp>
    </p:spTree>
    <p:extLst>
      <p:ext uri="{BB962C8B-B14F-4D97-AF65-F5344CB8AC3E}">
        <p14:creationId xmlns:p14="http://schemas.microsoft.com/office/powerpoint/2010/main" val="38686727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x-none" dirty="0"/>
              <a:t>ZAKLJUČAK</a:t>
            </a:r>
          </a:p>
        </p:txBody>
      </p:sp>
      <p:sp>
        <p:nvSpPr>
          <p:cNvPr id="3" name="Čuvar mesta za sadržaj 2"/>
          <p:cNvSpPr>
            <a:spLocks noGrp="1"/>
          </p:cNvSpPr>
          <p:nvPr>
            <p:ph sz="quarter" idx="1"/>
          </p:nvPr>
        </p:nvSpPr>
        <p:spPr/>
        <p:txBody>
          <a:bodyPr/>
          <a:lstStyle/>
          <a:p>
            <a:r>
              <a:rPr lang="vi-VN" dirty="0"/>
              <a:t>Kada kažemo ’’nesrećan slučaj’’, svi predpostavljaju da je po sredi nešto što se ne može </a:t>
            </a:r>
            <a:r>
              <a:rPr lang="vi-VN" dirty="0" smtClean="0"/>
              <a:t>izbeći</a:t>
            </a:r>
            <a:r>
              <a:rPr lang="en-IN" dirty="0" smtClean="0"/>
              <a:t>.</a:t>
            </a:r>
            <a:r>
              <a:rPr lang="vi-VN" dirty="0" smtClean="0"/>
              <a:t>U </a:t>
            </a:r>
            <a:r>
              <a:rPr lang="vi-VN" dirty="0"/>
              <a:t>nekim situacijama je stvarno tako. Međutim, mnogi od takozvanih nesrećnih slučajeva zapravo su povrede čije je nastajanje moglo da se </a:t>
            </a:r>
            <a:r>
              <a:rPr lang="vi-VN" dirty="0" smtClean="0"/>
              <a:t>spreči</a:t>
            </a:r>
            <a:r>
              <a:rPr lang="en-IN" dirty="0"/>
              <a:t> </a:t>
            </a:r>
            <a:r>
              <a:rPr lang="en-IN" dirty="0" err="1"/>
              <a:t>preventivnim</a:t>
            </a:r>
            <a:r>
              <a:rPr lang="en-IN" dirty="0"/>
              <a:t> </a:t>
            </a:r>
            <a:r>
              <a:rPr lang="en-IN" dirty="0" err="1"/>
              <a:t>delovanjem</a:t>
            </a:r>
            <a:r>
              <a:rPr lang="en-IN" dirty="0"/>
              <a:t>: </a:t>
            </a:r>
            <a:endParaRPr lang="en-IN" dirty="0" smtClean="0"/>
          </a:p>
          <a:p>
            <a:r>
              <a:rPr lang="en-IN" dirty="0" err="1" smtClean="0"/>
              <a:t>Velikom</a:t>
            </a:r>
            <a:r>
              <a:rPr lang="en-IN" dirty="0" smtClean="0"/>
              <a:t> </a:t>
            </a:r>
            <a:r>
              <a:rPr lang="en-IN" dirty="0" err="1"/>
              <a:t>pažnjom</a:t>
            </a:r>
            <a:r>
              <a:rPr lang="en-IN" dirty="0"/>
              <a:t> </a:t>
            </a:r>
            <a:r>
              <a:rPr lang="en-IN" dirty="0" err="1" smtClean="0"/>
              <a:t>vaspitača</a:t>
            </a:r>
            <a:r>
              <a:rPr lang="en-IN" dirty="0"/>
              <a:t> </a:t>
            </a:r>
            <a:r>
              <a:rPr lang="en-IN" dirty="0" err="1"/>
              <a:t>tako</a:t>
            </a:r>
            <a:r>
              <a:rPr lang="en-IN" dirty="0"/>
              <a:t> </a:t>
            </a:r>
            <a:r>
              <a:rPr lang="en-IN" dirty="0" err="1"/>
              <a:t>i</a:t>
            </a:r>
            <a:r>
              <a:rPr lang="en-IN" dirty="0"/>
              <a:t> </a:t>
            </a:r>
            <a:r>
              <a:rPr lang="en-IN" dirty="0" err="1" smtClean="0"/>
              <a:t>pružanjem</a:t>
            </a:r>
            <a:r>
              <a:rPr lang="en-IN" dirty="0" smtClean="0"/>
              <a:t>  </a:t>
            </a:r>
            <a:r>
              <a:rPr lang="en-IN" dirty="0" err="1"/>
              <a:t>prve</a:t>
            </a:r>
            <a:r>
              <a:rPr lang="en-IN" dirty="0"/>
              <a:t> </a:t>
            </a:r>
            <a:r>
              <a:rPr lang="en-IN" dirty="0" err="1"/>
              <a:t>pomoći</a:t>
            </a:r>
            <a:r>
              <a:rPr lang="en-IN" dirty="0"/>
              <a:t> </a:t>
            </a:r>
            <a:r>
              <a:rPr lang="en-IN" dirty="0" err="1"/>
              <a:t>deci</a:t>
            </a:r>
            <a:r>
              <a:rPr lang="en-IN" dirty="0"/>
              <a:t> </a:t>
            </a:r>
            <a:r>
              <a:rPr lang="en-IN" dirty="0" err="1" smtClean="0"/>
              <a:t>su</a:t>
            </a:r>
            <a:r>
              <a:rPr lang="en-IN" dirty="0" smtClean="0"/>
              <a:t> </a:t>
            </a:r>
            <a:r>
              <a:rPr lang="en-IN" dirty="0" err="1"/>
              <a:t>j</a:t>
            </a:r>
            <a:r>
              <a:rPr lang="en-IN" dirty="0" err="1" smtClean="0"/>
              <a:t>ednostavne</a:t>
            </a:r>
            <a:r>
              <a:rPr lang="en-IN" dirty="0" smtClean="0"/>
              <a:t> </a:t>
            </a:r>
            <a:r>
              <a:rPr lang="en-IN" dirty="0"/>
              <a:t>mere </a:t>
            </a:r>
            <a:r>
              <a:rPr lang="en-IN" dirty="0" err="1" smtClean="0"/>
              <a:t>koje</a:t>
            </a:r>
            <a:r>
              <a:rPr lang="en-IN" dirty="0" smtClean="0"/>
              <a:t> </a:t>
            </a:r>
            <a:r>
              <a:rPr lang="en-IN" dirty="0" err="1" smtClean="0"/>
              <a:t>mogu</a:t>
            </a:r>
            <a:r>
              <a:rPr lang="en-IN" dirty="0" smtClean="0"/>
              <a:t> </a:t>
            </a:r>
            <a:r>
              <a:rPr lang="en-IN" dirty="0"/>
              <a:t>da </a:t>
            </a:r>
            <a:r>
              <a:rPr lang="en-IN" dirty="0" err="1"/>
              <a:t>spreče</a:t>
            </a:r>
            <a:r>
              <a:rPr lang="en-IN" dirty="0"/>
              <a:t> </a:t>
            </a:r>
            <a:r>
              <a:rPr lang="en-IN" dirty="0" err="1"/>
              <a:t>većinu</a:t>
            </a:r>
            <a:r>
              <a:rPr lang="en-IN" dirty="0"/>
              <a:t> </a:t>
            </a:r>
            <a:r>
              <a:rPr lang="en-IN" dirty="0" err="1"/>
              <a:t>tragedija</a:t>
            </a:r>
            <a:r>
              <a:rPr lang="en-IN" dirty="0"/>
              <a:t>. </a:t>
            </a:r>
            <a:endParaRPr lang="en-IN" dirty="0" smtClean="0"/>
          </a:p>
          <a:p>
            <a:r>
              <a:rPr lang="en-IN" dirty="0" err="1" smtClean="0"/>
              <a:t>Svi</a:t>
            </a:r>
            <a:r>
              <a:rPr lang="en-IN" dirty="0" smtClean="0"/>
              <a:t> </a:t>
            </a:r>
            <a:r>
              <a:rPr lang="en-IN" dirty="0" err="1" smtClean="0"/>
              <a:t>koji</a:t>
            </a:r>
            <a:r>
              <a:rPr lang="en-IN" dirty="0" smtClean="0"/>
              <a:t> se </a:t>
            </a:r>
            <a:r>
              <a:rPr lang="en-IN" dirty="0" err="1" smtClean="0"/>
              <a:t>bave</a:t>
            </a:r>
            <a:r>
              <a:rPr lang="en-IN" dirty="0" smtClean="0"/>
              <a:t> </a:t>
            </a:r>
            <a:r>
              <a:rPr lang="en-IN" dirty="0" err="1" smtClean="0"/>
              <a:t>decom</a:t>
            </a:r>
            <a:r>
              <a:rPr lang="en-IN" dirty="0" smtClean="0"/>
              <a:t> </a:t>
            </a:r>
            <a:r>
              <a:rPr lang="en-IN" dirty="0" err="1" smtClean="0"/>
              <a:t>treba</a:t>
            </a:r>
            <a:r>
              <a:rPr lang="en-IN" dirty="0" smtClean="0"/>
              <a:t> da se </a:t>
            </a:r>
            <a:r>
              <a:rPr lang="en-IN" dirty="0" err="1" smtClean="0"/>
              <a:t>pridrzavaju</a:t>
            </a:r>
            <a:r>
              <a:rPr lang="en-IN" dirty="0" smtClean="0"/>
              <a:t> </a:t>
            </a:r>
            <a:r>
              <a:rPr lang="en-IN" dirty="0" err="1" smtClean="0"/>
              <a:t>mera</a:t>
            </a:r>
            <a:r>
              <a:rPr lang="en-IN" dirty="0" smtClean="0"/>
              <a:t> </a:t>
            </a:r>
            <a:r>
              <a:rPr lang="en-IN" dirty="0" err="1" smtClean="0"/>
              <a:t>predostroznosti</a:t>
            </a:r>
            <a:r>
              <a:rPr lang="en-IN" dirty="0" smtClean="0"/>
              <a:t>.</a:t>
            </a:r>
            <a:endParaRPr lang="en-IN" dirty="0"/>
          </a:p>
          <a:p>
            <a:endParaRPr lang="x-none" dirty="0"/>
          </a:p>
        </p:txBody>
      </p:sp>
    </p:spTree>
    <p:extLst>
      <p:ext uri="{BB962C8B-B14F-4D97-AF65-F5344CB8AC3E}">
        <p14:creationId xmlns:p14="http://schemas.microsoft.com/office/powerpoint/2010/main" val="9991508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x-none" dirty="0"/>
              <a:t>ZAKLJUČAK</a:t>
            </a:r>
          </a:p>
        </p:txBody>
      </p:sp>
      <p:sp>
        <p:nvSpPr>
          <p:cNvPr id="3" name="Čuvar mesta za sadržaj 2"/>
          <p:cNvSpPr>
            <a:spLocks noGrp="1"/>
          </p:cNvSpPr>
          <p:nvPr>
            <p:ph sz="quarter" idx="1"/>
          </p:nvPr>
        </p:nvSpPr>
        <p:spPr/>
        <p:txBody>
          <a:bodyPr/>
          <a:lstStyle/>
          <a:p>
            <a:r>
              <a:rPr lang="x-none" dirty="0"/>
              <a:t>Prvi korak u sprečavanju povreda se sastoji u tome da prestanemo da negiramo mogućnost povrede. Zatim treba da počnemo da primenjujemo dva osnovna principa efikasne prevencije povreda: </a:t>
            </a:r>
            <a:endParaRPr lang="en-IN" dirty="0" smtClean="0"/>
          </a:p>
          <a:p>
            <a:r>
              <a:rPr lang="x-none" dirty="0"/>
              <a:t> ~Obezbedimo okruženje u kome dete </a:t>
            </a:r>
            <a:r>
              <a:rPr lang="x-none" dirty="0" smtClean="0"/>
              <a:t>boravi</a:t>
            </a:r>
            <a:endParaRPr lang="en-IN" dirty="0" smtClean="0"/>
          </a:p>
          <a:p>
            <a:r>
              <a:rPr lang="pl-PL" dirty="0"/>
              <a:t> ~Detetu je potreban stalan nadzor</a:t>
            </a:r>
            <a:endParaRPr lang="x-none" dirty="0"/>
          </a:p>
        </p:txBody>
      </p:sp>
    </p:spTree>
    <p:extLst>
      <p:ext uri="{BB962C8B-B14F-4D97-AF65-F5344CB8AC3E}">
        <p14:creationId xmlns:p14="http://schemas.microsoft.com/office/powerpoint/2010/main" val="3246938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x-none" dirty="0"/>
              <a:t>KLASIFIKACIJA POVREDA</a:t>
            </a:r>
          </a:p>
        </p:txBody>
      </p:sp>
      <p:sp>
        <p:nvSpPr>
          <p:cNvPr id="3" name="Čuvar mesta za sadržaj 2"/>
          <p:cNvSpPr>
            <a:spLocks noGrp="1"/>
          </p:cNvSpPr>
          <p:nvPr>
            <p:ph sz="quarter" idx="1"/>
          </p:nvPr>
        </p:nvSpPr>
        <p:spPr>
          <a:xfrm>
            <a:off x="611560" y="1916832"/>
            <a:ext cx="3503240" cy="4255368"/>
          </a:xfrm>
        </p:spPr>
        <p:txBody>
          <a:bodyPr>
            <a:normAutofit lnSpcReduction="10000"/>
          </a:bodyPr>
          <a:lstStyle/>
          <a:p>
            <a:r>
              <a:rPr lang="x-none" dirty="0"/>
              <a:t> Faktori koji uzrokuju povrede mogu biti:</a:t>
            </a:r>
          </a:p>
          <a:p>
            <a:r>
              <a:rPr lang="x-none" dirty="0"/>
              <a:t>     ~mehanički;</a:t>
            </a:r>
          </a:p>
          <a:p>
            <a:r>
              <a:rPr lang="x-none" dirty="0"/>
              <a:t>     ~termički;</a:t>
            </a:r>
          </a:p>
          <a:p>
            <a:r>
              <a:rPr lang="x-none" dirty="0"/>
              <a:t>     ~hemijski;</a:t>
            </a:r>
          </a:p>
          <a:p>
            <a:r>
              <a:rPr lang="x-none" dirty="0"/>
              <a:t>     ~električni;</a:t>
            </a:r>
          </a:p>
          <a:p>
            <a:r>
              <a:rPr lang="x-none" dirty="0"/>
              <a:t>     ~</a:t>
            </a:r>
            <a:r>
              <a:rPr lang="x-none" dirty="0" err="1"/>
              <a:t>radijacioni</a:t>
            </a:r>
            <a:r>
              <a:rPr lang="x-none" dirty="0"/>
              <a:t>.</a:t>
            </a:r>
          </a:p>
        </p:txBody>
      </p:sp>
      <p:sp>
        <p:nvSpPr>
          <p:cNvPr id="4" name="Čuvar mesta za sadržaj 3"/>
          <p:cNvSpPr>
            <a:spLocks noGrp="1"/>
          </p:cNvSpPr>
          <p:nvPr>
            <p:ph sz="quarter" idx="2"/>
          </p:nvPr>
        </p:nvSpPr>
        <p:spPr/>
        <p:txBody>
          <a:bodyPr>
            <a:normAutofit lnSpcReduction="10000"/>
          </a:bodyPr>
          <a:lstStyle/>
          <a:p>
            <a:r>
              <a:rPr lang="x-none" sz="1800" dirty="0"/>
              <a:t> Zavisno od vrste uzročnika koji deluju, povrede ili rane mogu nastati od:</a:t>
            </a:r>
          </a:p>
          <a:p>
            <a:r>
              <a:rPr lang="x-none" sz="1800" dirty="0"/>
              <a:t>     ~vatrenog oružja;</a:t>
            </a:r>
          </a:p>
          <a:p>
            <a:r>
              <a:rPr lang="x-none" sz="1800" dirty="0"/>
              <a:t>     ~hladnog oružja;</a:t>
            </a:r>
          </a:p>
          <a:p>
            <a:r>
              <a:rPr lang="x-none" sz="1800" dirty="0"/>
              <a:t>     ~povrede od tupe sile;</a:t>
            </a:r>
          </a:p>
          <a:p>
            <a:r>
              <a:rPr lang="x-none" sz="1800" dirty="0"/>
              <a:t>     ~povrede zbog dejstva visokih temperatura;</a:t>
            </a:r>
          </a:p>
          <a:p>
            <a:r>
              <a:rPr lang="x-none" sz="1800" dirty="0"/>
              <a:t>     ~povrede zbog dejstva niskih </a:t>
            </a:r>
            <a:r>
              <a:rPr lang="x-none" sz="1800" dirty="0" smtClean="0"/>
              <a:t>te</a:t>
            </a:r>
            <a:r>
              <a:rPr lang="en-IN" sz="1800" dirty="0" smtClean="0"/>
              <a:t>m</a:t>
            </a:r>
            <a:r>
              <a:rPr lang="x-none" sz="1800" dirty="0" err="1" smtClean="0"/>
              <a:t>peratura</a:t>
            </a:r>
            <a:r>
              <a:rPr lang="x-none" sz="1800" dirty="0"/>
              <a:t>;</a:t>
            </a:r>
          </a:p>
          <a:p>
            <a:r>
              <a:rPr lang="x-none" sz="1800" dirty="0"/>
              <a:t>     ~povrede od dejstva hemijskih sredstava;</a:t>
            </a:r>
          </a:p>
          <a:p>
            <a:r>
              <a:rPr lang="x-none" sz="1800" dirty="0"/>
              <a:t>     ~povrede od dejstva električne energije i radijacije.</a:t>
            </a:r>
          </a:p>
        </p:txBody>
      </p:sp>
    </p:spTree>
    <p:extLst>
      <p:ext uri="{BB962C8B-B14F-4D97-AF65-F5344CB8AC3E}">
        <p14:creationId xmlns:p14="http://schemas.microsoft.com/office/powerpoint/2010/main" val="35682262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x-none" dirty="0"/>
              <a:t>POVREDE DECE  VRTIĆU</a:t>
            </a:r>
          </a:p>
        </p:txBody>
      </p:sp>
      <p:sp>
        <p:nvSpPr>
          <p:cNvPr id="3" name="Čuvar mesta za sadržaj 2"/>
          <p:cNvSpPr>
            <a:spLocks noGrp="1"/>
          </p:cNvSpPr>
          <p:nvPr>
            <p:ph sz="quarter" idx="1"/>
          </p:nvPr>
        </p:nvSpPr>
        <p:spPr/>
        <p:txBody>
          <a:bodyPr/>
          <a:lstStyle/>
          <a:p>
            <a:r>
              <a:rPr lang="x-none" dirty="0"/>
              <a:t> </a:t>
            </a:r>
            <a:r>
              <a:rPr lang="x-none" dirty="0" smtClean="0"/>
              <a:t> </a:t>
            </a:r>
            <a:r>
              <a:rPr lang="en-IN" dirty="0" smtClean="0"/>
              <a:t>P</a:t>
            </a:r>
            <a:r>
              <a:rPr lang="x-none" dirty="0" err="1" smtClean="0"/>
              <a:t>ovrede</a:t>
            </a:r>
            <a:r>
              <a:rPr lang="x-none" dirty="0" smtClean="0"/>
              <a:t>  </a:t>
            </a:r>
            <a:r>
              <a:rPr lang="x-none" dirty="0"/>
              <a:t>u </a:t>
            </a:r>
            <a:r>
              <a:rPr lang="x-none" dirty="0" err="1" smtClean="0"/>
              <a:t>vrtićim</a:t>
            </a:r>
            <a:r>
              <a:rPr lang="x-none" dirty="0" smtClean="0"/>
              <a:t> </a:t>
            </a:r>
            <a:r>
              <a:rPr lang="x-none" dirty="0"/>
              <a:t>nisu česte, ali se mogu dogoditi i uz stalan </a:t>
            </a:r>
            <a:r>
              <a:rPr lang="x-none" dirty="0" smtClean="0"/>
              <a:t>nadzor</a:t>
            </a:r>
            <a:r>
              <a:rPr lang="en-IN" dirty="0" smtClean="0"/>
              <a:t> </a:t>
            </a:r>
            <a:r>
              <a:rPr lang="x-none" dirty="0" smtClean="0"/>
              <a:t>vaspitača</a:t>
            </a:r>
            <a:r>
              <a:rPr lang="en-IN" dirty="0" smtClean="0"/>
              <a:t>,</a:t>
            </a:r>
            <a:r>
              <a:rPr lang="x-none" dirty="0" smtClean="0"/>
              <a:t> </a:t>
            </a:r>
            <a:r>
              <a:rPr lang="x-none" dirty="0"/>
              <a:t>medicinskih sestara i svih </a:t>
            </a:r>
            <a:r>
              <a:rPr lang="x-none" dirty="0" err="1"/>
              <a:t>odralih</a:t>
            </a:r>
            <a:r>
              <a:rPr lang="x-none" dirty="0"/>
              <a:t> zaduženih za dečije vaspitanje. </a:t>
            </a:r>
          </a:p>
        </p:txBody>
      </p:sp>
      <p:pic>
        <p:nvPicPr>
          <p:cNvPr id="5" name="Čuvar mesta za sadržaj 4"/>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4860032" y="1484784"/>
            <a:ext cx="3306346" cy="4968552"/>
          </a:xfrm>
        </p:spPr>
      </p:pic>
    </p:spTree>
    <p:extLst>
      <p:ext uri="{BB962C8B-B14F-4D97-AF65-F5344CB8AC3E}">
        <p14:creationId xmlns:p14="http://schemas.microsoft.com/office/powerpoint/2010/main" val="35899840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x-none" dirty="0"/>
              <a:t>POVREDE GLAVE</a:t>
            </a:r>
          </a:p>
        </p:txBody>
      </p:sp>
      <p:sp>
        <p:nvSpPr>
          <p:cNvPr id="3" name="Čuvar mesta za sadržaj 2"/>
          <p:cNvSpPr>
            <a:spLocks noGrp="1"/>
          </p:cNvSpPr>
          <p:nvPr>
            <p:ph sz="quarter" idx="1"/>
          </p:nvPr>
        </p:nvSpPr>
        <p:spPr/>
        <p:txBody>
          <a:bodyPr/>
          <a:lstStyle/>
          <a:p>
            <a:r>
              <a:rPr lang="x-none" dirty="0"/>
              <a:t> Prilikom kontuzija u predelu glave, obično dolazi do manjih ili većih kožnih podliva. </a:t>
            </a:r>
            <a:endParaRPr lang="en-IN" dirty="0"/>
          </a:p>
          <a:p>
            <a:r>
              <a:rPr lang="x-none" dirty="0" smtClean="0"/>
              <a:t> </a:t>
            </a:r>
            <a:r>
              <a:rPr lang="x-none" dirty="0"/>
              <a:t>Pored ovih povreda možemo videti istovremeno i prelom kostiju krova ili baze lobanje.</a:t>
            </a:r>
          </a:p>
        </p:txBody>
      </p:sp>
      <p:pic>
        <p:nvPicPr>
          <p:cNvPr id="5" name="Čuvar mesta za sadržaj 4"/>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5227637" y="620688"/>
            <a:ext cx="3258427" cy="4896544"/>
          </a:xfrm>
        </p:spPr>
      </p:pic>
    </p:spTree>
    <p:extLst>
      <p:ext uri="{BB962C8B-B14F-4D97-AF65-F5344CB8AC3E}">
        <p14:creationId xmlns:p14="http://schemas.microsoft.com/office/powerpoint/2010/main" val="5446275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43608" y="-1168499"/>
            <a:ext cx="7467600" cy="1143000"/>
          </a:xfrm>
        </p:spPr>
        <p:txBody>
          <a:bodyPr/>
          <a:lstStyle/>
          <a:p>
            <a:endParaRPr lang="x-none"/>
          </a:p>
        </p:txBody>
      </p:sp>
      <p:sp>
        <p:nvSpPr>
          <p:cNvPr id="3" name="Čuvar mesta za sadržaj 2"/>
          <p:cNvSpPr>
            <a:spLocks noGrp="1"/>
          </p:cNvSpPr>
          <p:nvPr>
            <p:ph sz="quarter" idx="1"/>
          </p:nvPr>
        </p:nvSpPr>
        <p:spPr>
          <a:xfrm>
            <a:off x="683568" y="692696"/>
            <a:ext cx="7467600" cy="4873752"/>
          </a:xfrm>
        </p:spPr>
        <p:txBody>
          <a:bodyPr/>
          <a:lstStyle/>
          <a:p>
            <a:r>
              <a:rPr lang="vi-VN" dirty="0"/>
              <a:t> Prilikom ovakvih </a:t>
            </a:r>
            <a:r>
              <a:rPr lang="vi-VN" dirty="0" smtClean="0"/>
              <a:t>povreda</a:t>
            </a:r>
            <a:r>
              <a:rPr lang="en-IN" dirty="0" smtClean="0"/>
              <a:t>,</a:t>
            </a:r>
            <a:r>
              <a:rPr lang="vi-VN" dirty="0" smtClean="0"/>
              <a:t> </a:t>
            </a:r>
            <a:r>
              <a:rPr lang="vi-VN" dirty="0"/>
              <a:t>sa prelomom kostiju krova ili baze lobanje, veoma često je povređen i mozak zbog čega dolazi do gubitka svesti ili smrti ako je povreda teže prirode</a:t>
            </a:r>
            <a:r>
              <a:rPr lang="vi-VN" dirty="0" smtClean="0"/>
              <a:t>.</a:t>
            </a:r>
            <a:endParaRPr lang="en-IN" dirty="0" smtClean="0"/>
          </a:p>
          <a:p>
            <a:r>
              <a:rPr lang="vi-VN" dirty="0"/>
              <a:t> Ukoliko je nastao prelom baze lobanje u prednjem delu, onda viđamo krvne podlive oko očiju u vidu naočara, a ako je prelom u srednjem ili zadnjem delu, možemo videti krvarenje iz ušnih otvora</a:t>
            </a:r>
            <a:r>
              <a:rPr lang="vi-VN" dirty="0" smtClean="0"/>
              <a:t>.</a:t>
            </a:r>
            <a:endParaRPr lang="en-IN" dirty="0" smtClean="0"/>
          </a:p>
          <a:p>
            <a:r>
              <a:rPr lang="vi-VN" dirty="0" smtClean="0"/>
              <a:t> </a:t>
            </a:r>
            <a:r>
              <a:rPr lang="vi-VN" dirty="0"/>
              <a:t>Ovakve povrede su veoma ozbiljne i zahtevaju hitno transportovanje povređenog deteta u odgovarajuću zdravstvenu ustanovu.</a:t>
            </a:r>
            <a:endParaRPr lang="x-none" dirty="0"/>
          </a:p>
        </p:txBody>
      </p:sp>
    </p:spTree>
    <p:extLst>
      <p:ext uri="{BB962C8B-B14F-4D97-AF65-F5344CB8AC3E}">
        <p14:creationId xmlns:p14="http://schemas.microsoft.com/office/powerpoint/2010/main" val="3104783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x-none" dirty="0" smtClean="0"/>
              <a:t>posebnu </a:t>
            </a:r>
            <a:r>
              <a:rPr lang="x-none" dirty="0"/>
              <a:t>pažnju iziskuju povrede i prelomi donje </a:t>
            </a:r>
            <a:r>
              <a:rPr lang="x-none" dirty="0" smtClean="0"/>
              <a:t>vilice</a:t>
            </a:r>
            <a:endParaRPr lang="x-none" dirty="0"/>
          </a:p>
        </p:txBody>
      </p:sp>
      <p:sp>
        <p:nvSpPr>
          <p:cNvPr id="3" name="Čuvar mesta za sadržaj 2"/>
          <p:cNvSpPr>
            <a:spLocks noGrp="1"/>
          </p:cNvSpPr>
          <p:nvPr>
            <p:ph sz="quarter" idx="1"/>
          </p:nvPr>
        </p:nvSpPr>
        <p:spPr>
          <a:xfrm>
            <a:off x="457200" y="2276872"/>
            <a:ext cx="3538736" cy="3895328"/>
          </a:xfrm>
        </p:spPr>
        <p:txBody>
          <a:bodyPr/>
          <a:lstStyle/>
          <a:p>
            <a:r>
              <a:rPr lang="x-none" dirty="0"/>
              <a:t>Prelom donje vilice, vaspitač bi trebao da imobiliše postavljanjem praćke za bradu ili obostranog zavoja lica. </a:t>
            </a:r>
          </a:p>
        </p:txBody>
      </p:sp>
      <p:pic>
        <p:nvPicPr>
          <p:cNvPr id="5" name="Čuvar mesta za sadržaj 4"/>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4411968" y="1600200"/>
            <a:ext cx="3374413" cy="4572000"/>
          </a:xfrm>
        </p:spPr>
      </p:pic>
    </p:spTree>
    <p:extLst>
      <p:ext uri="{BB962C8B-B14F-4D97-AF65-F5344CB8AC3E}">
        <p14:creationId xmlns:p14="http://schemas.microsoft.com/office/powerpoint/2010/main" val="694385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x-none" dirty="0"/>
              <a:t>Prelom baze lobanje najčešće nastaje pri teškim padovima. </a:t>
            </a:r>
          </a:p>
        </p:txBody>
      </p:sp>
      <p:sp>
        <p:nvSpPr>
          <p:cNvPr id="3" name="Čuvar mesta za sadržaj 2"/>
          <p:cNvSpPr>
            <a:spLocks noGrp="1"/>
          </p:cNvSpPr>
          <p:nvPr>
            <p:ph sz="quarter" idx="1"/>
          </p:nvPr>
        </p:nvSpPr>
        <p:spPr/>
        <p:txBody>
          <a:bodyPr/>
          <a:lstStyle/>
          <a:p>
            <a:r>
              <a:rPr lang="vi-VN" dirty="0" smtClean="0"/>
              <a:t> </a:t>
            </a:r>
            <a:r>
              <a:rPr lang="vi-VN" dirty="0"/>
              <a:t>Ovakvi prelomi se ne vide, ali se prepoznaju po tipičnim znacima kao što su: krvarenje iz nosa, usta, uha, pojava podliva u visini spoljašnjih rubova očnih kapaka. </a:t>
            </a:r>
            <a:endParaRPr lang="x-none" dirty="0"/>
          </a:p>
        </p:txBody>
      </p:sp>
      <p:sp>
        <p:nvSpPr>
          <p:cNvPr id="4" name="Čuvar mesta za sadržaj 3"/>
          <p:cNvSpPr>
            <a:spLocks noGrp="1"/>
          </p:cNvSpPr>
          <p:nvPr>
            <p:ph sz="quarter" idx="2"/>
          </p:nvPr>
        </p:nvSpPr>
        <p:spPr/>
        <p:txBody>
          <a:bodyPr/>
          <a:lstStyle/>
          <a:p>
            <a:r>
              <a:rPr lang="vi-VN" dirty="0"/>
              <a:t>. U ovim slučajevima vaspitač treba povređeno dete da postavi u ‘’koma’’ položaj, zatim da briše i upija gazom ili čistim platnom krv iz uha, i posebno iz nosa i usta u cilju olakšavanja disanja, a potom da hitno transportuje dete u bolnicu.</a:t>
            </a:r>
            <a:endParaRPr lang="x-none" dirty="0"/>
          </a:p>
        </p:txBody>
      </p:sp>
    </p:spTree>
    <p:extLst>
      <p:ext uri="{BB962C8B-B14F-4D97-AF65-F5344CB8AC3E}">
        <p14:creationId xmlns:p14="http://schemas.microsoft.com/office/powerpoint/2010/main" val="34985312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x-none" dirty="0" smtClean="0"/>
              <a:t> </a:t>
            </a:r>
            <a:r>
              <a:rPr lang="x-none" dirty="0"/>
              <a:t>ogrebotina </a:t>
            </a:r>
            <a:r>
              <a:rPr lang="x-none" dirty="0" smtClean="0"/>
              <a:t>lica</a:t>
            </a:r>
            <a:endParaRPr lang="x-none" dirty="0"/>
          </a:p>
        </p:txBody>
      </p:sp>
      <p:sp>
        <p:nvSpPr>
          <p:cNvPr id="3" name="Čuvar mesta za sadržaj 2"/>
          <p:cNvSpPr>
            <a:spLocks noGrp="1"/>
          </p:cNvSpPr>
          <p:nvPr>
            <p:ph sz="quarter" idx="1"/>
          </p:nvPr>
        </p:nvSpPr>
        <p:spPr/>
        <p:txBody>
          <a:bodyPr/>
          <a:lstStyle/>
          <a:p>
            <a:r>
              <a:rPr lang="vi-VN" dirty="0"/>
              <a:t> Ukoliko dođe do ogrebotina lica, vaspitač bi trebao da zaustavi krvarenje, tako što će detetu podignuti glavu i ramena na visini koja je viša od srca. Krvarenje zaustavlja lagano pritiskajući gazu na ranu. </a:t>
            </a:r>
            <a:endParaRPr lang="x-none" dirty="0"/>
          </a:p>
        </p:txBody>
      </p:sp>
      <p:pic>
        <p:nvPicPr>
          <p:cNvPr id="5" name="Čuvar mesta za sadržaj 4"/>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4270375" y="2060848"/>
            <a:ext cx="4353870" cy="3147376"/>
          </a:xfrm>
        </p:spPr>
      </p:pic>
    </p:spTree>
    <p:extLst>
      <p:ext uri="{BB962C8B-B14F-4D97-AF65-F5344CB8AC3E}">
        <p14:creationId xmlns:p14="http://schemas.microsoft.com/office/powerpoint/2010/main" val="20450188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209</TotalTime>
  <Words>1772</Words>
  <Application>Microsoft Macintosh PowerPoint</Application>
  <PresentationFormat>On-screen Show (4:3)</PresentationFormat>
  <Paragraphs>94</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Century Schoolbook</vt:lpstr>
      <vt:lpstr>Times New Roman</vt:lpstr>
      <vt:lpstr>Wingdings</vt:lpstr>
      <vt:lpstr>Wingdings 2</vt:lpstr>
      <vt:lpstr>Oriel</vt:lpstr>
      <vt:lpstr>NAJCESCE POVREDE DECE U VRTICIMA</vt:lpstr>
      <vt:lpstr>PowerPoint Presentation</vt:lpstr>
      <vt:lpstr>KLASIFIKACIJA POVREDA</vt:lpstr>
      <vt:lpstr>POVREDE DECE  VRTIĆU</vt:lpstr>
      <vt:lpstr>POVREDE GLAVE</vt:lpstr>
      <vt:lpstr>PowerPoint Presentation</vt:lpstr>
      <vt:lpstr>posebnu pažnju iziskuju povrede i prelomi donje vilice</vt:lpstr>
      <vt:lpstr>Prelom baze lobanje najčešće nastaje pri teškim padovima. </vt:lpstr>
      <vt:lpstr> ogrebotina lica</vt:lpstr>
      <vt:lpstr>POVREDE KIČME</vt:lpstr>
      <vt:lpstr>IŠČAŠENJA</vt:lpstr>
      <vt:lpstr>PRELOMI</vt:lpstr>
      <vt:lpstr>GUŠENJE HRANOM</vt:lpstr>
      <vt:lpstr>GUŠENJE HRANOM</vt:lpstr>
      <vt:lpstr>PowerPoint Presentation</vt:lpstr>
      <vt:lpstr>TROVANJE</vt:lpstr>
      <vt:lpstr>TROVANJE</vt:lpstr>
      <vt:lpstr>SMRZAVANJE</vt:lpstr>
      <vt:lpstr>SUNČANICA</vt:lpstr>
      <vt:lpstr>UJED ZMIJE </vt:lpstr>
      <vt:lpstr>UJED ZMIJE </vt:lpstr>
      <vt:lpstr>UJED  RAZNIH INSEKATA</vt:lpstr>
      <vt:lpstr>POSEKOTINE I OGREBOTINE</vt:lpstr>
      <vt:lpstr> OGREBOTINE</vt:lpstr>
      <vt:lpstr>PowerPoint Presentation</vt:lpstr>
      <vt:lpstr>PADOVI</vt:lpstr>
      <vt:lpstr>PADOVI</vt:lpstr>
      <vt:lpstr>ZAKLJUČAK</vt:lpstr>
      <vt:lpstr>ZAKLJUČAK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NAJCESCE POVREDE DECE U VRTICIMA</dc:title>
  <dc:creator>Dragana</dc:creator>
  <cp:lastModifiedBy>Microsoft Office User</cp:lastModifiedBy>
  <cp:revision>18</cp:revision>
  <dcterms:created xsi:type="dcterms:W3CDTF">2019-03-15T23:02:12Z</dcterms:created>
  <dcterms:modified xsi:type="dcterms:W3CDTF">2019-12-13T06:31:48Z</dcterms:modified>
</cp:coreProperties>
</file>