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A79F5D-08D4-40B5-971D-945594AAEF82}" type="datetimeFigureOut">
              <a:rPr lang="sr-Latn-RS" smtClean="0"/>
              <a:t>20.11.2020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DCA695-469E-4616-8FC0-7FE9267A9E8F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/>
              <a:t>Sistem organa za izlučivanje</a:t>
            </a:r>
            <a:endParaRPr lang="sr-Latn-R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458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MASNA ČAURA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ILI LOJNA ČAURA JE SREDNJI OMOTAČ BUBREGA. </a:t>
            </a:r>
          </a:p>
          <a:p>
            <a:r>
              <a:rPr lang="sr-Latn-RS" dirty="0" smtClean="0"/>
              <a:t>RAZVIJA SE POSLE OSME GODINE ŽIVOTA. </a:t>
            </a:r>
          </a:p>
          <a:p>
            <a:r>
              <a:rPr lang="sr-Latn-RS" dirty="0" smtClean="0"/>
              <a:t>TANJA JE ISPRED NEGO IZA BUBREGA I PREDSTAVLJA SLOJ MASNOG TKIVA KOJE JE U POLU-TEČNOM STANJU.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988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FIBROZNA ČAURA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JE TANKA OPNA KOJA NALEŽE NA POVRŠINU BUBREGA I SA NJIM JE SPOJENA TANKIM SLOJEM RASTRESITOG VEZIVNOG TKIVA. </a:t>
            </a:r>
          </a:p>
          <a:p>
            <a:r>
              <a:rPr lang="sr-Latn-RS" sz="2000" dirty="0" smtClean="0"/>
              <a:t>POSEDUJE ODREDJENU ELASTIČNOST I DOZVOLJAVA  NEZNATNO POVEĆANJE BUBREGA. </a:t>
            </a:r>
          </a:p>
          <a:p>
            <a:r>
              <a:rPr lang="sr-Latn-RS" sz="2000" dirty="0" smtClean="0"/>
              <a:t>NA ZDRAVOM BUBREGU MOŽE LAKO DA SE OLJUŠTI.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2265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BUBREZI ČINE SAMO 1 % TELESNE MASE ALI TROŠE 25% ENERGIJE U TELU ŠTO UKAZUJE NA NJIHOVU VITALNU FUNKCIJU. </a:t>
            </a:r>
          </a:p>
          <a:p>
            <a:r>
              <a:rPr lang="sr-Latn-RS" dirty="0" smtClean="0"/>
              <a:t>ONI FILTRIRAJU 1,3 L KRVI U MINUTI. </a:t>
            </a:r>
          </a:p>
          <a:p>
            <a:r>
              <a:rPr lang="sr-Latn-RS" dirty="0" smtClean="0"/>
              <a:t>SVA KRV U TELU PROTIČE KROZ BUBREGE SVAKIH 10 MIN,TAKO DA SE KRV FILTRIRA 150 PUTA NA DAN.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2783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SASTAV BUBREGA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r-Latn-RS" dirty="0" smtClean="0"/>
              <a:t>NA UZDUŽNOM PRESEKU BUBREGA UOČAVAJU SE DVE SUPSTANCIJE KOJE SE RAZLIKUJU PO BOJI I GRADJI A TO SU SREDIŠNJA I PERIFERNA.</a:t>
            </a: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3170"/>
            <a:ext cx="3419475" cy="3433722"/>
          </a:xfrm>
        </p:spPr>
      </p:pic>
    </p:spTree>
    <p:extLst>
      <p:ext uri="{BB962C8B-B14F-4D97-AF65-F5344CB8AC3E}">
        <p14:creationId xmlns:p14="http://schemas.microsoft.com/office/powerpoint/2010/main" val="54610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SRŽ BUBREGA JE RUŽIČASTE BOJE I GRADE JE MALPIGIJEVE I FERAJNOVE PIRAMIDE. </a:t>
            </a:r>
          </a:p>
          <a:p>
            <a:r>
              <a:rPr lang="sr-Latn-RS" sz="2000" dirty="0" smtClean="0"/>
              <a:t>PERIFERNA SUPSTANCA JE  ŽUĆKASTE BOJE I OKRUŽUJE MALPIGIJEVE I FERAJNOVE PIRAMIDE.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59" y="2312988"/>
            <a:ext cx="3266607" cy="3494087"/>
          </a:xfrm>
        </p:spPr>
      </p:pic>
    </p:spTree>
    <p:extLst>
      <p:ext uri="{BB962C8B-B14F-4D97-AF65-F5344CB8AC3E}">
        <p14:creationId xmlns:p14="http://schemas.microsoft.com/office/powerpoint/2010/main" val="137452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GRADJA BUBREGA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BUBREG GRADE NEFRONI. </a:t>
            </a:r>
          </a:p>
          <a:p>
            <a:r>
              <a:rPr lang="sr-Latn-RS" sz="2000" dirty="0" smtClean="0"/>
              <a:t>NEFRON SE SASTOJI OD BUBREŽNOG TELAŠCA U KOME SE FILTRIRA KRV I BUBREŽNE CEVČICE U KOJOJ SE ZAVRŠAVA PROIZVODNJA MOKRAĆE.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5" y="2312988"/>
            <a:ext cx="2702194" cy="3494087"/>
          </a:xfrm>
        </p:spPr>
      </p:pic>
    </p:spTree>
    <p:extLst>
      <p:ext uri="{BB962C8B-B14F-4D97-AF65-F5344CB8AC3E}">
        <p14:creationId xmlns:p14="http://schemas.microsoft.com/office/powerpoint/2010/main" val="196257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BOLESTI BUBREGA KOD DECE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BUBREŽNA SLABOST MOŽE DA BUDE AKUTNA ILI HRONIČNA. </a:t>
            </a:r>
          </a:p>
          <a:p>
            <a:r>
              <a:rPr lang="sr-Latn-RS" dirty="0" smtClean="0"/>
              <a:t>AKUTNA STANJA SU TROVANJE,UPALE I POVREDE. </a:t>
            </a:r>
          </a:p>
          <a:p>
            <a:r>
              <a:rPr lang="sr-Latn-RS" dirty="0" smtClean="0"/>
              <a:t>MOGU USPEŠNO DA SE IZLEČE  AKO SE NA VREME OTKRIJE UZROK ALI IMA I SLUČAJEVA DA BUBREŽNA FUNKCIJA VIŠE NIKAD NE BUDE USOSTAVLJENA.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9407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Bolesti bubrega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U VEĆINI SLUČAJEVA ,BOLEST SE RAZVIJA POLAKO,NEOPAŽENO,OŠTEĆUJUĆI BUBREŽNU FUNKCIJU</a:t>
            </a:r>
            <a:r>
              <a:rPr lang="sr-Latn-RS" dirty="0" smtClean="0"/>
              <a:t>. TO </a:t>
            </a:r>
            <a:r>
              <a:rPr lang="sr-Latn-RS" dirty="0" smtClean="0"/>
              <a:t>JE ZATO ŠTO JE NE PRATE NI TEGOBE,NI BOL</a:t>
            </a:r>
            <a:r>
              <a:rPr lang="sr-Latn-RS" dirty="0" smtClean="0"/>
              <a:t>. DECA </a:t>
            </a:r>
            <a:r>
              <a:rPr lang="sr-Latn-RS" dirty="0" smtClean="0"/>
              <a:t>SE NE ŽALE NI NA ŠTA,ŽIVA SU I VESELA</a:t>
            </a:r>
            <a:r>
              <a:rPr lang="sr-Latn-RS" dirty="0" smtClean="0"/>
              <a:t>. KADA </a:t>
            </a:r>
            <a:r>
              <a:rPr lang="sr-Latn-RS" dirty="0" smtClean="0"/>
              <a:t>SE POJAVE MANIFESTACIJE U VIDU OTOKA KAPAKA I POTKOLENICA,ZADIHANOST PRI NAJMANJEM NAPORU,BLEDO ILI ŽUTO PREBOJENA KOŽA-TADA JE BOLEST VEĆ UZNAPREDOVALA.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6264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NAJČEŠĆI UZROCI HRONIČNE BUBREŽNE SLABOSTI KOD DECE NAJMLADJEG UZRASTA SU URODJENE I NASLEDNE BOLESTI. </a:t>
            </a:r>
          </a:p>
          <a:p>
            <a:r>
              <a:rPr lang="sr-Latn-RS" dirty="0" smtClean="0"/>
              <a:t>AKUTNO OŠTEĆENJE BUBREGA KARAKTERIŠE</a:t>
            </a:r>
            <a:r>
              <a:rPr lang="sr-Latn-RS" dirty="0" smtClean="0"/>
              <a:t>: IZNENADNA </a:t>
            </a:r>
            <a:r>
              <a:rPr lang="sr-Latn-RS" dirty="0" smtClean="0"/>
              <a:t>POJAVA KRVI I BELANČEVINA U MOKRAĆI</a:t>
            </a:r>
            <a:r>
              <a:rPr lang="sr-Latn-RS" dirty="0" smtClean="0"/>
              <a:t>, SMANJENE </a:t>
            </a:r>
            <a:r>
              <a:rPr lang="sr-Latn-RS" dirty="0" smtClean="0"/>
              <a:t>KOLIČINE IZLUČENE MOKRAĆE A DOLAZI I DO POJAVE </a:t>
            </a:r>
            <a:r>
              <a:rPr lang="sr-Latn-RS" dirty="0" smtClean="0"/>
              <a:t>OTOKA na telu </a:t>
            </a:r>
            <a:r>
              <a:rPr lang="sr-Latn-RS" dirty="0" smtClean="0"/>
              <a:t>I POVEĆANOG KRVNOG PRITISKA.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1496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OBIČNO NASTAJE NAKON RAZNIH INFEKCIJA PRE SVEGA BAKTERIJSKIH INFEKCIJA GORNJIH RESPIRATORNIH </a:t>
            </a:r>
            <a:r>
              <a:rPr lang="sr-Latn-RS" dirty="0" smtClean="0"/>
              <a:t>PUTEVA.</a:t>
            </a:r>
          </a:p>
          <a:p>
            <a:r>
              <a:rPr lang="sr-Latn-RS" dirty="0" smtClean="0"/>
              <a:t>NEINFEKTIVNO </a:t>
            </a:r>
            <a:r>
              <a:rPr lang="sr-Latn-RS" dirty="0" smtClean="0"/>
              <a:t>AKUTNO OŠTEĆENJE BUBREGA NASTAJE KAO POSLEDICA SISTEMSKIH</a:t>
            </a:r>
            <a:r>
              <a:rPr lang="sr-Latn-RS" dirty="0" smtClean="0"/>
              <a:t>, NASLEDNIH, METABOLIČKIH POREMEĆAJA, </a:t>
            </a:r>
            <a:r>
              <a:rPr lang="sr-Latn-RS" dirty="0" smtClean="0"/>
              <a:t>IMUNOLOŠKIH I MALIGNIH </a:t>
            </a:r>
            <a:r>
              <a:rPr lang="sr-Latn-RS" dirty="0" smtClean="0"/>
              <a:t>BOLESTI.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3754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sr-Latn-RS" dirty="0" smtClean="0"/>
              <a:t>UVOD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4138744" cy="4249648"/>
          </a:xfrm>
        </p:spPr>
        <p:txBody>
          <a:bodyPr>
            <a:no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MOKRAĆNIH ORGANA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ČINE: BUBREZI,BUBREŽNE ČAŠICE,BUBREŽNA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KARLICA,MOKRAĆOVODI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MOKRAĆNA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BEŠIKA I MOKRAĆNA CEV.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032448" cy="3888432"/>
          </a:xfrm>
        </p:spPr>
      </p:pic>
    </p:spTree>
    <p:extLst>
      <p:ext uri="{BB962C8B-B14F-4D97-AF65-F5344CB8AC3E}">
        <p14:creationId xmlns:p14="http://schemas.microsoft.com/office/powerpoint/2010/main" val="414111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JOŠ JEDAN UZROK AKUTNOG OŠTEĆENJA BUBREGA KOD DECE JE TRAUMA KOJA MOŽE DA NASTANE KAO POSLEDICA OPEKOTINA,DEHIDRATACIJE,KRVARENJA,POVREDA ILI OPERACIJA</a:t>
            </a:r>
            <a:r>
              <a:rPr lang="sr-Latn-RS" sz="2000" dirty="0" smtClean="0"/>
              <a:t>.</a:t>
            </a:r>
          </a:p>
          <a:p>
            <a:r>
              <a:rPr lang="sr-Latn-RS" sz="2000" dirty="0" smtClean="0"/>
              <a:t>TRAUMA </a:t>
            </a:r>
            <a:r>
              <a:rPr lang="sr-Latn-RS" sz="2000" dirty="0" smtClean="0"/>
              <a:t>MOŽE IZAZVATI </a:t>
            </a:r>
            <a:r>
              <a:rPr lang="sr-Latn-RS" sz="2000" dirty="0" smtClean="0"/>
              <a:t>krvarenje a onda i pad krvnog pritiska ŠTO </a:t>
            </a:r>
            <a:r>
              <a:rPr lang="sr-Latn-RS" sz="2000" dirty="0" smtClean="0"/>
              <a:t>MOŽE DOVESTI DO NEDOVOLJNE PROKRVLJENOSTI BUBREGA ŠTO KASNIJE DOVODI DO AKUTNOG OTKAZIVANJA BUBREGA. </a:t>
            </a:r>
          </a:p>
        </p:txBody>
      </p:sp>
    </p:spTree>
    <p:extLst>
      <p:ext uri="{BB962C8B-B14F-4D97-AF65-F5344CB8AC3E}">
        <p14:creationId xmlns:p14="http://schemas.microsoft.com/office/powerpoint/2010/main" val="315967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r-Latn-RS" sz="2000" dirty="0"/>
              <a:t>HRONIČNE BOLESTI KOD DECE NAJČEŠĆE SU POSLEDICA URODJENIH MANA(DECA RODJENA </a:t>
            </a:r>
            <a:r>
              <a:rPr lang="sr-Latn-RS" sz="2000" dirty="0" smtClean="0"/>
              <a:t>sa</a:t>
            </a:r>
            <a:endParaRPr lang="sr-Latn-RS" sz="2000" dirty="0"/>
          </a:p>
          <a:p>
            <a:pPr marL="68580" indent="0">
              <a:buNone/>
            </a:pPr>
            <a:r>
              <a:rPr lang="sr-Latn-RS" sz="2000" dirty="0" smtClean="0"/>
              <a:t>JEDNIM </a:t>
            </a:r>
            <a:r>
              <a:rPr lang="sr-Latn-RS" sz="2000" dirty="0" smtClean="0"/>
              <a:t>BUBREGOM),NASLEDNIH BOLESTI(POLICISTIČNIH BOLESTI BUBREGA),INFEKCIJE</a:t>
            </a:r>
            <a:r>
              <a:rPr lang="sr-Latn-RS" sz="2000" dirty="0" smtClean="0"/>
              <a:t>, SISTEMSKIH </a:t>
            </a:r>
            <a:r>
              <a:rPr lang="sr-Latn-RS" sz="2000" dirty="0" smtClean="0"/>
              <a:t>BOLESTI(ŠEĆERNA BOLEST</a:t>
            </a:r>
            <a:r>
              <a:rPr lang="sr-Latn-RS" sz="2000" dirty="0" smtClean="0"/>
              <a:t>), ZASTOJA </a:t>
            </a:r>
            <a:r>
              <a:rPr lang="sr-Latn-RS" sz="2000" dirty="0" smtClean="0"/>
              <a:t>U OTICANJU MOKRAĆE. </a:t>
            </a:r>
          </a:p>
          <a:p>
            <a:pPr marL="68580" indent="0">
              <a:buNone/>
            </a:pPr>
            <a:r>
              <a:rPr lang="sr-Latn-RS" sz="2000" dirty="0" smtClean="0"/>
              <a:t>BOLESTI BUBREGA MOGUĆE JE NA VREME DIJAGNODTIFIKOVATI PREGLEDOM UZORKA MOKRAĆE</a:t>
            </a:r>
            <a:r>
              <a:rPr lang="sr-Latn-RS" sz="2000" dirty="0" smtClean="0"/>
              <a:t>, KRVI </a:t>
            </a:r>
            <a:r>
              <a:rPr lang="sr-Latn-RS" sz="2000" dirty="0" smtClean="0"/>
              <a:t>I </a:t>
            </a:r>
            <a:r>
              <a:rPr lang="sr-Latn-RS" sz="2000" dirty="0" smtClean="0"/>
              <a:t>kontrolom KRVNOG </a:t>
            </a:r>
            <a:r>
              <a:rPr lang="sr-Latn-RS" sz="2000" dirty="0" smtClean="0"/>
              <a:t>PRITISKA. </a:t>
            </a:r>
          </a:p>
          <a:p>
            <a:pPr marL="68580" indent="0">
              <a:buNone/>
            </a:pP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07495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r-Latn-RS" sz="2000" dirty="0" smtClean="0"/>
              <a:t>SIMPTOMI I ZNACI HRONIČNE SLABOSTI BUBREGA</a:t>
            </a:r>
            <a:r>
              <a:rPr lang="sr-Latn-RS" sz="2000" dirty="0" smtClean="0"/>
              <a:t>:</a:t>
            </a:r>
          </a:p>
          <a:p>
            <a:r>
              <a:rPr lang="sr-Latn-RS" sz="2000" dirty="0" smtClean="0"/>
              <a:t>UČESTALO </a:t>
            </a:r>
            <a:r>
              <a:rPr lang="sr-Latn-RS" sz="2000" dirty="0" smtClean="0"/>
              <a:t>MOKRENJE,SMANJENO IZLUČIVANJE URINA,BOLNO I OTEŽANO MOKRENJE,NOĆNO MOKRENJE,NEMOGUĆNOST MOKRENJA,PROMENE U </a:t>
            </a:r>
            <a:r>
              <a:rPr lang="sr-Latn-RS" sz="2000" dirty="0" smtClean="0"/>
              <a:t>SASTAVU MOKRAĆE(BAKTERIJE,LEUKOCITI,KRV,KRISTALI </a:t>
            </a:r>
            <a:r>
              <a:rPr lang="sr-Latn-RS" sz="2000" dirty="0" smtClean="0"/>
              <a:t>U URINU),BOL(TUP,OŠTAR,POVREMEN,KONTINUIRAN),OTOK(TESTISI,GENERALIZOVANI),POVIŠEN KRVNI PRITISAK.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87063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LEČENJE BOLESTI BUBREGA KOD DECE-PERITONEUMSKA DIJALIZA I HEMODIJALIZA.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30236"/>
            <a:ext cx="3419475" cy="26595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63345"/>
            <a:ext cx="3419475" cy="2793373"/>
          </a:xfrm>
        </p:spPr>
      </p:pic>
    </p:spTree>
    <p:extLst>
      <p:ext uri="{BB962C8B-B14F-4D97-AF65-F5344CB8AC3E}">
        <p14:creationId xmlns:p14="http://schemas.microsoft.com/office/powerpoint/2010/main" val="3291206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PERITONEUMSKA DIJALIZA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PREKO KATETERA KOJI SE NALAZI U TRBUŠNOJ DUPLJI ČISTI SE KRV OD ŠTETNIH MATERIJA</a:t>
            </a:r>
            <a:r>
              <a:rPr lang="sr-Latn-RS" sz="2000" dirty="0" smtClean="0"/>
              <a:t>. OVA </a:t>
            </a:r>
            <a:r>
              <a:rPr lang="sr-Latn-RS" sz="2000" dirty="0" smtClean="0"/>
              <a:t>METODA JE KORISNA JER SE MOŽE OBAVLJATI SVAKE NOĆI DOK DETE LEŽI U SVOM KREVETU I NE MORA DA SE PRIDRŽAVA </a:t>
            </a:r>
            <a:r>
              <a:rPr lang="sr-Latn-RS" sz="2000" dirty="0" smtClean="0"/>
              <a:t>odgovarajuće</a:t>
            </a:r>
            <a:r>
              <a:rPr lang="sr-Latn-RS" sz="2000" dirty="0" smtClean="0"/>
              <a:t> </a:t>
            </a:r>
            <a:r>
              <a:rPr lang="sr-Latn-RS" sz="2000" dirty="0" smtClean="0"/>
              <a:t>DIJETE</a:t>
            </a:r>
            <a:r>
              <a:rPr lang="sr-Latn-RS" sz="2000" dirty="0" smtClean="0"/>
              <a:t>. RIZIK </a:t>
            </a:r>
            <a:r>
              <a:rPr lang="sr-Latn-RS" sz="2000" dirty="0" smtClean="0"/>
              <a:t>KOJI POSTOJI JE DA SE KROZ OTVOR KATETERA INFICIRA TRBUŠNA DUPLJA  I DODJE DO ZAPALJENJA TRBUŠNE MARAMICE.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64896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HEMODIJALIZA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2000" dirty="0" smtClean="0"/>
              <a:t>KRV IZ VENE SE PROVODI DO APARATA U KOJEM SE FILTRIRA A ZATIM SE  VRAĆA U TELO</a:t>
            </a:r>
            <a:r>
              <a:rPr lang="sr-Latn-RS" sz="2000" dirty="0" smtClean="0"/>
              <a:t>. OBAVLJA </a:t>
            </a:r>
            <a:r>
              <a:rPr lang="sr-Latn-RS" sz="2000" dirty="0" smtClean="0"/>
              <a:t>SE NA KLINICI NAJMANJE 3 PUTA NEDELJNO U TRAJANJU 4-5 SATI</a:t>
            </a:r>
            <a:r>
              <a:rPr lang="sr-Latn-RS" sz="2000" dirty="0" smtClean="0"/>
              <a:t>, U </a:t>
            </a:r>
            <a:r>
              <a:rPr lang="sr-Latn-RS" sz="2000" dirty="0" smtClean="0"/>
              <a:t>TRTMAN SU UKLJUČENI NEFROLOZI I SESTRE. </a:t>
            </a:r>
          </a:p>
          <a:p>
            <a:r>
              <a:rPr lang="sr-Latn-RS" sz="2000" dirty="0" smtClean="0"/>
              <a:t>TO JE MUČAN METOD,JER ZA KRATKO VREME  TREBA OČISTITI KRV OD OTROVA  KOJI SU SE NAGOMILALI. </a:t>
            </a:r>
          </a:p>
          <a:p>
            <a:r>
              <a:rPr lang="sr-Latn-RS" sz="2000" dirty="0" smtClean="0"/>
              <a:t>PRAĆENA JE NEKIM OD TEŠKIH PROPRATNIH EFEKATA:BOLOVI PRILIKOM UBODA,POVRAĆANJE</a:t>
            </a:r>
            <a:r>
              <a:rPr lang="sr-Latn-RS" sz="2000" dirty="0" smtClean="0"/>
              <a:t>, GRČEVI </a:t>
            </a:r>
            <a:r>
              <a:rPr lang="sr-Latn-RS" sz="2000" dirty="0" smtClean="0"/>
              <a:t>U NOGAMA I RUKAMA</a:t>
            </a:r>
            <a:r>
              <a:rPr lang="sr-Latn-RS" sz="2000" dirty="0" smtClean="0"/>
              <a:t>, BOLOVI </a:t>
            </a:r>
            <a:r>
              <a:rPr lang="sr-Latn-RS" sz="2000" dirty="0" smtClean="0"/>
              <a:t>U GLAVI I TELU.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4951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r-Latn-RS" sz="2000" dirty="0" smtClean="0"/>
              <a:t> </a:t>
            </a:r>
            <a:endParaRPr lang="sr-Latn-RS" sz="2000" dirty="0" smtClean="0"/>
          </a:p>
          <a:p>
            <a:r>
              <a:rPr lang="sr-Latn-RS" sz="2000" dirty="0" smtClean="0"/>
              <a:t>DA BI SE PROCES BOLJE PODNEO DRŽI SE STROGA DIJETA,SA RESTRIKTIVNIM UNOSOM SVIH NAMIRNICA I TEČNOSTI</a:t>
            </a:r>
            <a:r>
              <a:rPr lang="sr-Latn-RS" sz="2000" dirty="0" smtClean="0"/>
              <a:t>. TO zahteva puno posvećenosti u radu sa decom.</a:t>
            </a:r>
            <a:endParaRPr lang="sr-Latn-RS" sz="2000" dirty="0" smtClean="0"/>
          </a:p>
          <a:p>
            <a:r>
              <a:rPr lang="sr-Latn-RS" sz="2000" dirty="0" smtClean="0"/>
              <a:t>DA LI JE TRANSPLANTACIJA REŠENJE? </a:t>
            </a:r>
          </a:p>
          <a:p>
            <a:r>
              <a:rPr lang="sr-Latn-RS" sz="2000" dirty="0" smtClean="0"/>
              <a:t>TO JE NAJBOLJA TERAPIJA ZA SVE PACIJENTE SA BUBREŽNIM BOLESTIMA,POGOTOVO ZA DECU JER IM DAJE ŠANSU DA ODRASTU KAO NJIHOVI VRŠNJACI.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3875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ZDRAV BUBREG DECA MOGU DA DOBIJU OD ŽIVOG DAVAOCA(RODITELJ ILI BLISKI RODJAK) ILI OD MOŽDANO MRTVE OSOBE.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889953"/>
            <a:ext cx="3419475" cy="234015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sr-Latn-RS" sz="2000" dirty="0" smtClean="0"/>
              <a:t>AKO  DETE NE MOŽE DA DOBIJE BUBREG OD RODJAKA ONDA SE STAVLJA NA LISTU ČEKANJA ZA </a:t>
            </a:r>
            <a:r>
              <a:rPr lang="sr-Latn-RS" sz="2000" dirty="0" smtClean="0"/>
              <a:t>TRANSPLANTACIJU. </a:t>
            </a:r>
          </a:p>
          <a:p>
            <a:r>
              <a:rPr lang="sr-Latn-RS" sz="2000" dirty="0" smtClean="0"/>
              <a:t>DA </a:t>
            </a:r>
            <a:r>
              <a:rPr lang="sr-Latn-RS" sz="2000" dirty="0" smtClean="0"/>
              <a:t>BI DOBILO ODGOVARAJUĆI ORGAN RADE SE TESTOVI PODUDARNOSTI.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5123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UTVRDJUJE SE DA LI SE POKLAPAJU TKIVA  DAVAOCA I PRIMAOCA ORGANA. </a:t>
            </a:r>
          </a:p>
          <a:p>
            <a:r>
              <a:rPr lang="sr-Latn-RS" sz="2000" dirty="0" smtClean="0"/>
              <a:t>PO OBAVLJENOJ TRANSPLANTACIJI DETE MORA DA UZIMA TERAPIJU DO KRAJA ŽIVOTA</a:t>
            </a:r>
            <a:r>
              <a:rPr lang="sr-Latn-RS" sz="2000" dirty="0" smtClean="0"/>
              <a:t>. U </a:t>
            </a:r>
            <a:r>
              <a:rPr lang="sr-Latn-RS" sz="2000" dirty="0" smtClean="0"/>
              <a:t>POČETKU SU TO BROJNI LEKOVI,ZATIM SE TO SVEDE NA 2-3 LEKA KOJIMA JE ZADATAK DA ,,ZAVARAJU“ IMUNI SISTEM KAKO NEBI ODBACIO NOVI ORGAN.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7934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ZAKLJUČAK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r-Latn-RS" dirty="0" smtClean="0"/>
              <a:t>S OBZIROM DA SU NAJČEŠĆI UZROCI HRONIČNE BUBREŽNE SLABOSTI KOD DECE URODJENE I NASLEDJENE BOLESTI VAŽNO JE TOKOM TRUDNOĆE NA UZ PREGLEDU OBRATITI PAŽNJU DA LI SE VIDE OBA BUBREGA I DA LI SU NORMALNE STRUKTURE</a:t>
            </a:r>
            <a:r>
              <a:rPr lang="sr-Latn-RS" dirty="0" smtClean="0"/>
              <a:t>. AKO </a:t>
            </a:r>
            <a:r>
              <a:rPr lang="sr-Latn-RS" dirty="0" smtClean="0"/>
              <a:t>SE UOČI BILO KAKVA NEPRAVILNOST PO RODJENJU ODMAH KONTROLISATI DETE NE ČEKAJUĆI DA SE POJAVE SIMPTOMI.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7769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BUBREZI I MOKRAĆOVODI ZAJEDNO SA BUBREŽNOM ČAŠICOM I BUBREŽNOM KARLICOM SU PARNI ORGANI.</a:t>
            </a:r>
            <a:endParaRPr lang="sr-Latn-R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MOKRAĆOVODI SE ULIVAJU U </a:t>
            </a:r>
            <a:r>
              <a:rPr lang="sr-Latn-RS" sz="2000" dirty="0" err="1" smtClean="0"/>
              <a:t>U</a:t>
            </a:r>
            <a:r>
              <a:rPr lang="sr-Latn-RS" sz="2000" dirty="0" smtClean="0"/>
              <a:t> MOKRAĆNU BEŠIKU KOJA SLUŽI KAO PRIVREMENI  REZERVOAR URINA IZ KOJE SE NASTAVLJA MOKRAĆNA CEV,KOJOM SE ELIMINIŠE URIN U SPOLJAŠNJU SREDINU.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6307"/>
            <a:ext cx="3419475" cy="2387449"/>
          </a:xfrm>
        </p:spPr>
      </p:pic>
    </p:spTree>
    <p:extLst>
      <p:ext uri="{BB962C8B-B14F-4D97-AF65-F5344CB8AC3E}">
        <p14:creationId xmlns:p14="http://schemas.microsoft.com/office/powerpoint/2010/main" val="6910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TELESNE ĆELIJE NEPREKIDNO U KRV OSLOBADJAJU OTPADNE SUPSTANCE KOJE SE MORAJU IZLUČITI PRE NEGO ŠTO SE NAGOMILAJU I ISPOLJE TOKSIČNO DEJSTVO NA ORGANIZAM. </a:t>
            </a:r>
          </a:p>
          <a:p>
            <a:r>
              <a:rPr lang="sr-Latn-RS" sz="2000" dirty="0" smtClean="0"/>
              <a:t>BUBREZI IMAJU VEOMA VAŽNU ULOGU U EKSKRECIJI TAKO ŠTO FILTRIRAJU KRV I IZDVAJAJU OTPADNE MATERIJE,ODNOSNO ŠTETNE PRODUKTE METABOLIZMA(MOKRAĆNA KISELINA,KREATININ,FENOL I DRUGO) I ONE MATERIJE KOJE SU NORMALNI SASTOJCI KRVI AKO SU SUVIŠNI(NATRIJUM,KALIJUM).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45766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dirty="0" smtClean="0"/>
              <a:t>ANATOMIJA BUBREGA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BUBREG(REN) JE ORGAN PATULJASTOG OBLIKA,SMESTEN JE U LOŽI TRBUŠNE DUPLJE,BOČNO OD KIČMENOG STUBA</a:t>
            </a:r>
            <a:r>
              <a:rPr lang="sr-Latn-RS" dirty="0" smtClean="0"/>
              <a:t>. ZADNJA </a:t>
            </a:r>
            <a:r>
              <a:rPr lang="sr-Latn-RS" dirty="0" smtClean="0"/>
              <a:t>STRANA BUBREGA NALEŽE NA MIŠIĆE ZADNJEG TRBUŠNOG </a:t>
            </a:r>
            <a:r>
              <a:rPr lang="sr-Latn-RS" dirty="0" smtClean="0"/>
              <a:t>ZIDA .</a:t>
            </a:r>
            <a:r>
              <a:rPr lang="sr-Latn-RS" dirty="0" smtClean="0"/>
              <a:t>NA SREDIŠNJEM DELU NJEGOVE KONKAVNE IVICE NALAZI SE OVALNI OTVOR-HILUS BUBREGA</a:t>
            </a:r>
            <a:r>
              <a:rPr lang="sr-Latn-RS" dirty="0" smtClean="0"/>
              <a:t>. KROZ </a:t>
            </a:r>
            <a:r>
              <a:rPr lang="sr-Latn-RS" dirty="0" smtClean="0"/>
              <a:t>HILUS SE ULAZI U BUBREŽNU DUPLJU U KOJOJ SE NALAZI BUBREŽNA KARLICA</a:t>
            </a:r>
            <a:r>
              <a:rPr lang="sr-Latn-RS" dirty="0" smtClean="0"/>
              <a:t>, BUBREŽNE </a:t>
            </a:r>
            <a:r>
              <a:rPr lang="sr-Latn-RS" dirty="0" smtClean="0"/>
              <a:t>ČAŠICE I BUBREŽNI KRVNI SUDOVI.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7688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BUBREZI LEŽE U VISINI </a:t>
            </a:r>
            <a:r>
              <a:rPr lang="sr-Latn-RS" dirty="0" err="1" smtClean="0"/>
              <a:t>DVANAEST</a:t>
            </a:r>
            <a:r>
              <a:rPr lang="sr-Latn-RS" sz="2800" dirty="0" err="1" smtClean="0"/>
              <a:t>og</a:t>
            </a:r>
            <a:r>
              <a:rPr lang="sr-Latn-RS" sz="2800" dirty="0" smtClean="0"/>
              <a:t> </a:t>
            </a:r>
            <a:r>
              <a:rPr lang="sr-Latn-RS" dirty="0" smtClean="0"/>
              <a:t>GRUDNOG I PRVOG I DRUGOG SLABINSKOG PRŠLJENA. </a:t>
            </a:r>
          </a:p>
          <a:p>
            <a:r>
              <a:rPr lang="sr-Latn-RS" dirty="0" smtClean="0"/>
              <a:t>DESNI BUBREG IMA NIŽI POLOŽAJ JER GA POTISKUJE VELIKI DONJI REŽANJ JETRE. </a:t>
            </a:r>
          </a:p>
          <a:p>
            <a:r>
              <a:rPr lang="sr-Latn-RS" dirty="0" smtClean="0"/>
              <a:t>PREDNJA STRANA BUBREGA JE KONVEKSNIJA OD ZADNJE</a:t>
            </a:r>
            <a:r>
              <a:rPr lang="sr-Latn-RS" dirty="0" smtClean="0"/>
              <a:t>. ONA </a:t>
            </a:r>
            <a:r>
              <a:rPr lang="sr-Latn-RS" dirty="0" smtClean="0"/>
              <a:t>JE UPRAVLJENA NAPRED I UPOLJE.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245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STRANE BUBREGA:PREDNJA I ZADNJA. </a:t>
            </a:r>
          </a:p>
          <a:p>
            <a:r>
              <a:rPr lang="sr-Latn-RS" dirty="0" smtClean="0"/>
              <a:t>IVICE BUBREGA:SPOLJAŠNJA I UNUTRAŠNJA. </a:t>
            </a:r>
          </a:p>
          <a:p>
            <a:r>
              <a:rPr lang="sr-Latn-RS" dirty="0" smtClean="0"/>
              <a:t>POLOVI BUBREGA:GORNJI I DONJI. </a:t>
            </a:r>
          </a:p>
          <a:p>
            <a:r>
              <a:rPr lang="sr-Latn-RS" dirty="0" smtClean="0"/>
              <a:t>GORNJI POLOVI MEDJUSOBNO SU UDALJENI OKO 8 CM A DONJI POLOVI OKO 12CM</a:t>
            </a:r>
            <a:r>
              <a:rPr lang="sr-Latn-RS" dirty="0" smtClean="0"/>
              <a:t>. KOD </a:t>
            </a:r>
            <a:r>
              <a:rPr lang="sr-Latn-RS" dirty="0" smtClean="0"/>
              <a:t>ČOVEKA BUBREZI SU DUGI 12CM,ŠIROKI 6 CM I DEBLJINE 3-4 CM</a:t>
            </a:r>
            <a:r>
              <a:rPr lang="sr-Latn-RS" dirty="0" smtClean="0"/>
              <a:t>. BUBREG </a:t>
            </a:r>
            <a:r>
              <a:rPr lang="sr-Latn-RS" dirty="0" smtClean="0"/>
              <a:t>JE TEŽAK 120-200 GR.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97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BUBREG OBAVIJAJU TRI OMOTAČA:FASCIJALNA ČAURA,MASNA ČAURA I FIBROZNA ČAURA.</a:t>
            </a:r>
            <a:endParaRPr lang="sr-Latn-R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492897"/>
            <a:ext cx="3419475" cy="26167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52812"/>
            <a:ext cx="3419475" cy="3214438"/>
          </a:xfrm>
        </p:spPr>
      </p:pic>
    </p:spTree>
    <p:extLst>
      <p:ext uri="{BB962C8B-B14F-4D97-AF65-F5344CB8AC3E}">
        <p14:creationId xmlns:p14="http://schemas.microsoft.com/office/powerpoint/2010/main" val="38289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FASCIJALNA ČAURA</a:t>
            </a:r>
            <a:endParaRPr lang="sr-Latn-R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JE NAJPOVRŠNIJI OMOTAČ BUBREGA. </a:t>
            </a:r>
          </a:p>
          <a:p>
            <a:r>
              <a:rPr lang="sr-Latn-RS" sz="2000" dirty="0" smtClean="0"/>
              <a:t>U PREDELU GORNJEG DELA BUBREGA FASCIJALNI OMOTAČ SE PRODUŽAVA NAVIŠE I OBAVIJA NADBUBREŽNU ŽLEZDU. </a:t>
            </a:r>
          </a:p>
          <a:p>
            <a:r>
              <a:rPr lang="sr-Latn-RS" sz="2000" dirty="0" smtClean="0"/>
              <a:t>U PREDELU DONJEG POLA BUBREGA PREDNJI I ZADNJI LIST FASCIJALNOG OMOTAČA SU LABAVO SRASLI</a:t>
            </a:r>
            <a:r>
              <a:rPr lang="sr-Latn-RS" sz="2000" dirty="0" smtClean="0"/>
              <a:t>, PA </a:t>
            </a:r>
            <a:r>
              <a:rPr lang="sr-Latn-RS" sz="2000" dirty="0" smtClean="0"/>
              <a:t>BUBREG IZMEDJU NJIH MOŽE DA SKLIZNE NANIŽE.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31238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383</TotalTime>
  <Words>1178</Words>
  <Application>Microsoft Office PowerPoint</Application>
  <PresentationFormat>On-screen Show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Sistem organa za izlučivanje</vt:lpstr>
      <vt:lpstr>UVOD</vt:lpstr>
      <vt:lpstr>BUBREZI I MOKRAĆOVODI ZAJEDNO SA BUBREŽNOM ČAŠICOM I BUBREŽNOM KARLICOM SU PARNI ORGANI.</vt:lpstr>
      <vt:lpstr>PowerPoint Presentation</vt:lpstr>
      <vt:lpstr>ANATOMIJA BUBREGA</vt:lpstr>
      <vt:lpstr>PowerPoint Presentation</vt:lpstr>
      <vt:lpstr>PowerPoint Presentation</vt:lpstr>
      <vt:lpstr>BUBREG OBAVIJAJU TRI OMOTAČA:FASCIJALNA ČAURA,MASNA ČAURA I FIBROZNA ČAURA.</vt:lpstr>
      <vt:lpstr>FASCIJALNA ČAURA</vt:lpstr>
      <vt:lpstr>MASNA ČAURA</vt:lpstr>
      <vt:lpstr>FIBROZNA ČAURA</vt:lpstr>
      <vt:lpstr>PowerPoint Presentation</vt:lpstr>
      <vt:lpstr>SASTAV BUBREGA</vt:lpstr>
      <vt:lpstr>PowerPoint Presentation</vt:lpstr>
      <vt:lpstr>GRADJA BUBREGA</vt:lpstr>
      <vt:lpstr>BOLESTI BUBREGA KOD DECE</vt:lpstr>
      <vt:lpstr>Bolesti bubrega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LEČENJE BOLESTI BUBREGA KOD DECE-PERITONEUMSKA DIJALIZA I HEMODIJALIZA.</vt:lpstr>
      <vt:lpstr>PERITONEUMSKA DIJALIZA</vt:lpstr>
      <vt:lpstr>HEMODIJALIZA</vt:lpstr>
      <vt:lpstr>PowerPoint Presentation</vt:lpstr>
      <vt:lpstr>ZDRAV BUBREG DECA MOGU DA DOBIJU OD ŽIVOG DAVAOCA(RODITELJ ILI BLISKI RODJAK) ILI OD MOŽDANO MRTVE OSOBE.</vt:lpstr>
      <vt:lpstr>PowerPoint Presentation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PREDMET:OSNOVI KINEZIOLOŠKE ANATOMIJ SA FIZIOLOGIJOM</dc:title>
  <dc:creator>Windows korisnik</dc:creator>
  <cp:lastModifiedBy>Rosa</cp:lastModifiedBy>
  <cp:revision>31</cp:revision>
  <dcterms:created xsi:type="dcterms:W3CDTF">2018-05-19T20:56:22Z</dcterms:created>
  <dcterms:modified xsi:type="dcterms:W3CDTF">2020-11-20T08:11:14Z</dcterms:modified>
</cp:coreProperties>
</file>